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7" r:id="rId3"/>
  </p:sldMasterIdLst>
  <p:notesMasterIdLst>
    <p:notesMasterId r:id="rId20"/>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31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2C22373-2F20-4D58-8EE9-FBE10F0F28E0}" type="datetimeFigureOut">
              <a:rPr lang="ar-EG" smtClean="0"/>
              <a:t>30/12/1439</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68AEC70-8673-4610-9420-AC934323FF8E}" type="slidenum">
              <a:rPr lang="ar-EG" smtClean="0"/>
              <a:t>‹#›</a:t>
            </a:fld>
            <a:endParaRPr lang="ar-EG"/>
          </a:p>
        </p:txBody>
      </p:sp>
    </p:spTree>
    <p:extLst>
      <p:ext uri="{BB962C8B-B14F-4D97-AF65-F5344CB8AC3E}">
        <p14:creationId xmlns:p14="http://schemas.microsoft.com/office/powerpoint/2010/main" val="68262101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xfrm>
            <a:off x="404813" y="4343400"/>
            <a:ext cx="5767387" cy="4260850"/>
          </a:xfrm>
          <a:noFill/>
        </p:spPr>
        <p:txBody>
          <a:bodyPr wrap="square" numCol="1" anchor="t" anchorCtr="0" compatLnSpc="1">
            <a:prstTxWarp prst="textNoShape">
              <a:avLst/>
            </a:prstTxWarp>
          </a:bodyPr>
          <a:lstStyle/>
          <a:p>
            <a:pPr eaLnBrk="1" hangingPunct="1">
              <a:spcBef>
                <a:spcPts val="363"/>
              </a:spcBef>
            </a:pPr>
            <a:r>
              <a:rPr lang="en-GB" altLang="en-US" sz="1000" b="1" smtClean="0">
                <a:latin typeface="Arial" pitchFamily="34" charset="0"/>
                <a:cs typeface="Arial" pitchFamily="34" charset="0"/>
              </a:rPr>
              <a:t>NOTES FOR PRESENTERS:</a:t>
            </a:r>
          </a:p>
          <a:p>
            <a:pPr eaLnBrk="1" hangingPunct="1">
              <a:spcBef>
                <a:spcPts val="363"/>
              </a:spcBef>
            </a:pPr>
            <a:r>
              <a:rPr lang="en-GB" altLang="en-US" sz="1000" b="1" smtClean="0">
                <a:latin typeface="Arial" pitchFamily="34" charset="0"/>
                <a:cs typeface="Arial" pitchFamily="34" charset="0"/>
              </a:rPr>
              <a:t>Key points to raise:</a:t>
            </a:r>
          </a:p>
          <a:p>
            <a:pPr eaLnBrk="1" hangingPunct="1">
              <a:spcBef>
                <a:spcPts val="363"/>
              </a:spcBef>
            </a:pPr>
            <a:r>
              <a:rPr lang="en-GB" altLang="en-US" sz="1000" smtClean="0">
                <a:latin typeface="Arial" pitchFamily="34" charset="0"/>
                <a:cs typeface="Arial" pitchFamily="34" charset="0"/>
              </a:rPr>
              <a:t>Venous thromboembolism (VTE) is a condition in which a blood clot (a thrombus) forms in a vein, most commonly in the deep veins of the legs or pelvis. This is known as deep vein thrombosis, or DVT. The thrombus can dislodge and travel in the blood, particularly to the pulmonary arteries. This is known as pulmonary embolism, or PE. The term ‘VTE’ includes both DVT and PE. </a:t>
            </a:r>
          </a:p>
          <a:p>
            <a:pPr eaLnBrk="1" hangingPunct="1">
              <a:spcBef>
                <a:spcPts val="363"/>
              </a:spcBef>
            </a:pPr>
            <a:endParaRPr lang="en-GB" altLang="en-US" sz="1000" smtClean="0">
              <a:latin typeface="Arial" pitchFamily="34" charset="0"/>
              <a:cs typeface="Arial" pitchFamily="34" charset="0"/>
            </a:endParaRPr>
          </a:p>
          <a:p>
            <a:pPr eaLnBrk="1" hangingPunct="1">
              <a:spcBef>
                <a:spcPts val="363"/>
              </a:spcBef>
            </a:pPr>
            <a:r>
              <a:rPr lang="en-GB" altLang="en-US" sz="1000" smtClean="0">
                <a:latin typeface="Arial" pitchFamily="34" charset="0"/>
                <a:cs typeface="Arial" pitchFamily="34" charset="0"/>
              </a:rPr>
              <a:t>Venous thromboembolic diseases cover a spectrum ranging from asymptomatic calf vein thrombosis to symptomatic DVT. They can be fatal if they lead to PE, in which the blood supply to the lungs is badly blocked by the thrombus. Non-fatal VTE can cause serious long-term conditions such as post-thrombotic syndrome.  </a:t>
            </a:r>
          </a:p>
          <a:p>
            <a:pPr eaLnBrk="1" hangingPunct="1">
              <a:spcBef>
                <a:spcPts val="363"/>
              </a:spcBef>
            </a:pPr>
            <a:r>
              <a:rPr lang="en-GB" altLang="en-US" sz="1000" smtClean="0">
                <a:latin typeface="Arial" pitchFamily="34" charset="0"/>
                <a:cs typeface="Arial" pitchFamily="34" charset="0"/>
              </a:rPr>
              <a:t>Thrombophilia is a major risk factor for VTE. It is an inherited or acquired prothrombotic state that predisposes to venous thromboembolism. Other major risk factors for VTE include a history of DVT, age over 60 years, surgery, obesity, prolonged travel, acute medical illness, cancer, immobility and pregnancy. </a:t>
            </a:r>
          </a:p>
          <a:p>
            <a:pPr eaLnBrk="1" hangingPunct="1">
              <a:spcBef>
                <a:spcPts val="363"/>
              </a:spcBef>
            </a:pPr>
            <a:r>
              <a:rPr lang="en-GB" altLang="en-US" sz="1000" smtClean="0">
                <a:latin typeface="Arial" pitchFamily="34" charset="0"/>
                <a:cs typeface="Arial" pitchFamily="34" charset="0"/>
              </a:rPr>
              <a:t>Failure to diagnose and treat VTE correctly can result in fatal PE. However, diagnosis of VTE is not always straightforward.  </a:t>
            </a:r>
          </a:p>
          <a:p>
            <a:pPr eaLnBrk="1" hangingPunct="1">
              <a:spcBef>
                <a:spcPts val="363"/>
              </a:spcBef>
            </a:pPr>
            <a:r>
              <a:rPr lang="en-GB" altLang="en-US" sz="1000" smtClean="0">
                <a:latin typeface="Arial" pitchFamily="34" charset="0"/>
                <a:cs typeface="Arial" pitchFamily="34" charset="0"/>
              </a:rPr>
              <a:t>It has been estimated that every year preventable hospital-acquired VTE causes more than 500,000 deaths in Europe (Cohen et al. 2007). </a:t>
            </a:r>
          </a:p>
          <a:p>
            <a:pPr eaLnBrk="1" hangingPunct="1">
              <a:spcBef>
                <a:spcPts val="363"/>
              </a:spcBef>
            </a:pPr>
            <a:r>
              <a:rPr lang="en-GB" altLang="en-US" sz="1000" b="1" smtClean="0">
                <a:latin typeface="Arial" pitchFamily="34" charset="0"/>
                <a:cs typeface="Arial" pitchFamily="34" charset="0"/>
              </a:rPr>
              <a:t>References</a:t>
            </a:r>
          </a:p>
          <a:p>
            <a:pPr eaLnBrk="1" hangingPunct="1">
              <a:spcBef>
                <a:spcPts val="363"/>
              </a:spcBef>
            </a:pPr>
            <a:r>
              <a:rPr lang="en-GB" altLang="en-US" sz="1000" smtClean="0">
                <a:latin typeface="Arial" pitchFamily="34" charset="0"/>
                <a:cs typeface="Arial" pitchFamily="34" charset="0"/>
              </a:rPr>
              <a:t>Cohen AT, Agnelli G, Anderson FA et al. (2007) Venous thromboembolism (VTE) in Europe. The number of VTE events and associated morbidity and mortality. Thrombosis &amp; Haemostasis</a:t>
            </a:r>
            <a:r>
              <a:rPr lang="en-GB" altLang="en-US" sz="1000" i="1" smtClean="0">
                <a:latin typeface="Arial" pitchFamily="34" charset="0"/>
                <a:cs typeface="Arial" pitchFamily="34" charset="0"/>
              </a:rPr>
              <a:t> </a:t>
            </a:r>
            <a:r>
              <a:rPr lang="en-GB" altLang="en-US" sz="1000" smtClean="0">
                <a:latin typeface="Arial" pitchFamily="34" charset="0"/>
                <a:cs typeface="Arial" pitchFamily="34" charset="0"/>
              </a:rPr>
              <a:t>98: 756-64. </a:t>
            </a:r>
            <a:endParaRPr lang="en-GB" altLang="en-US" sz="1000" b="1" smtClean="0">
              <a:latin typeface="Arial" pitchFamily="34" charset="0"/>
              <a:cs typeface="Arial" pitchFamily="34" charset="0"/>
            </a:endParaRPr>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66B3DF-3CEA-4E7A-B629-4442FCE54CFF}" type="slidenum">
              <a:rPr lang="en-GB" altLang="en-US" smtClean="0">
                <a:solidFill>
                  <a:prstClr val="black"/>
                </a:solidFill>
                <a:latin typeface="Arial" pitchFamily="34" charset="0"/>
              </a:rPr>
              <a:pPr/>
              <a:t>3</a:t>
            </a:fld>
            <a:endParaRPr lang="en-GB" altLang="en-US" smtClean="0">
              <a:solidFill>
                <a:prstClr val="black"/>
              </a:solidFill>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B032261-7FE8-40DD-BEF5-5E1126A7AC38}"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788677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p:cNvSpPr>
            <a:spLocks noGrp="1" noChangeArrowheads="1"/>
          </p:cNvSpPr>
          <p:nvPr>
            <p:ph type="sldNum" sz="quarter" idx="5"/>
          </p:nvPr>
        </p:nvSpPr>
        <p:spPr>
          <a:noFill/>
          <a:ln w="12700">
            <a:miter lim="800000"/>
            <a:headEnd type="none" w="sm" len="sm"/>
            <a:tailEnd type="none" w="sm" len="sm"/>
          </a:ln>
        </p:spPr>
        <p:txBody>
          <a:bodyPr/>
          <a:lstStyle/>
          <a:p>
            <a:fld id="{50F40BE2-8CD9-4B1F-9F4C-784F766E64C8}" type="slidenum">
              <a:rPr lang="en-US" smtClean="0">
                <a:solidFill>
                  <a:prstClr val="black"/>
                </a:solidFill>
              </a:rPr>
              <a:pPr/>
              <a:t>12</a:t>
            </a:fld>
            <a:endParaRPr lang="en-US" smtClean="0">
              <a:solidFill>
                <a:prstClr val="black"/>
              </a:solidFill>
            </a:endParaRPr>
          </a:p>
        </p:txBody>
      </p:sp>
      <p:sp>
        <p:nvSpPr>
          <p:cNvPr id="153603" name="Rectangle 2"/>
          <p:cNvSpPr>
            <a:spLocks noGrp="1" noRot="1" noChangeAspect="1" noChangeArrowheads="1" noTextEdit="1"/>
          </p:cNvSpPr>
          <p:nvPr>
            <p:ph type="sldImg"/>
          </p:nvPr>
        </p:nvSpPr>
        <p:spPr>
          <a:ln/>
        </p:spPr>
      </p:sp>
      <p:sp>
        <p:nvSpPr>
          <p:cNvPr id="153604" name="Rectangle 3"/>
          <p:cNvSpPr>
            <a:spLocks noGrp="1" noChangeArrowheads="1"/>
          </p:cNvSpPr>
          <p:nvPr>
            <p:ph type="body" idx="1"/>
          </p:nvPr>
        </p:nvSpPr>
        <p:spPr>
          <a:noFill/>
        </p:spPr>
        <p:txBody>
          <a:bodyPr/>
          <a:lstStyle/>
          <a:p>
            <a:r>
              <a:rPr lang="en-US" smtClean="0"/>
              <a:t>These are the common symptoms that are associated with PE</a:t>
            </a:r>
          </a:p>
          <a:p>
            <a:endParaRPr lang="en-US" smtClean="0"/>
          </a:p>
          <a:p>
            <a:r>
              <a:rPr lang="en-US" smtClean="0"/>
              <a:t>As we mentioned in the previous slide, dyspnea and chest pain are not always preset. </a:t>
            </a:r>
          </a:p>
          <a:p>
            <a:endParaRPr lang="en-US" smtClean="0"/>
          </a:p>
          <a:p>
            <a:r>
              <a:rPr lang="en-US" smtClean="0"/>
              <a:t>The explanation is that with a small V/Q mismatch, the adaptive physiology of the pulmonary vasculature and bronchi produce intermittent shortness of breath.   Because of this, we are easily distracted and looking for a cardiogenic cause of the dyspnea. </a:t>
            </a:r>
          </a:p>
          <a:p>
            <a:endParaRPr lang="en-US" smtClean="0"/>
          </a:p>
          <a:p>
            <a:r>
              <a:rPr lang="en-US" smtClean="0"/>
              <a:t>What about pleuritic chest pain, still not a home run!</a:t>
            </a:r>
          </a:p>
          <a:p>
            <a:endParaRPr lang="en-US" smtClean="0"/>
          </a:p>
          <a:p>
            <a:r>
              <a:rPr lang="en-US" smtClean="0"/>
              <a:t>In fact, up to 25%  of patients ultimately diagnosed with a PE, never had any chest pain!</a:t>
            </a:r>
          </a:p>
          <a:p>
            <a:endParaRPr lang="en-US" smtClean="0"/>
          </a:p>
          <a:p>
            <a:r>
              <a:rPr lang="en-US" smtClean="0"/>
              <a:t>This is what makes the diagnosis so difficult! </a:t>
            </a:r>
          </a:p>
        </p:txBody>
      </p:sp>
    </p:spTree>
    <p:extLst>
      <p:ext uri="{BB962C8B-B14F-4D97-AF65-F5344CB8AC3E}">
        <p14:creationId xmlns:p14="http://schemas.microsoft.com/office/powerpoint/2010/main" val="3523704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w="12700">
            <a:miter lim="800000"/>
            <a:headEnd type="none" w="sm" len="sm"/>
            <a:tailEnd type="none" w="sm" len="sm"/>
          </a:ln>
        </p:spPr>
        <p:txBody>
          <a:bodyPr/>
          <a:lstStyle/>
          <a:p>
            <a:fld id="{B65BDBBA-192A-4EDC-8029-938C2B076CE5}" type="slidenum">
              <a:rPr lang="en-US" smtClean="0">
                <a:solidFill>
                  <a:prstClr val="black"/>
                </a:solidFill>
              </a:rPr>
              <a:pPr/>
              <a:t>15</a:t>
            </a:fld>
            <a:endParaRPr lang="en-US" smtClean="0">
              <a:solidFill>
                <a:prstClr val="black"/>
              </a:solidFill>
            </a:endParaRPr>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p:spPr>
        <p:txBody>
          <a:bodyPr/>
          <a:lstStyle/>
          <a:p>
            <a:r>
              <a:rPr lang="en-US" smtClean="0"/>
              <a:t>As you can see there are a variety of test that we use to arrive at a diagnosis.  </a:t>
            </a:r>
          </a:p>
          <a:p>
            <a:endParaRPr lang="en-US" smtClean="0"/>
          </a:p>
          <a:p>
            <a:r>
              <a:rPr lang="en-US" smtClean="0"/>
              <a:t>Some better than others!</a:t>
            </a:r>
          </a:p>
          <a:p>
            <a:endParaRPr lang="en-US" smtClean="0"/>
          </a:p>
          <a:p>
            <a:r>
              <a:rPr lang="en-US" smtClean="0"/>
              <a:t>So, lets talk about these individually. </a:t>
            </a:r>
          </a:p>
        </p:txBody>
      </p:sp>
    </p:spTree>
    <p:extLst>
      <p:ext uri="{BB962C8B-B14F-4D97-AF65-F5344CB8AC3E}">
        <p14:creationId xmlns:p14="http://schemas.microsoft.com/office/powerpoint/2010/main" val="661995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1026"/>
          <p:cNvSpPr>
            <a:spLocks noGrp="1" noChangeArrowheads="1"/>
          </p:cNvSpPr>
          <p:nvPr>
            <p:ph type="ctrTitle"/>
          </p:nvPr>
        </p:nvSpPr>
        <p:spPr>
          <a:xfrm>
            <a:off x="990600" y="1143000"/>
            <a:ext cx="7315200" cy="2057400"/>
          </a:xfrm>
        </p:spPr>
        <p:txBody>
          <a:bodyPr/>
          <a:lstStyle>
            <a:lvl1pPr algn="ctr">
              <a:defRPr sz="6000"/>
            </a:lvl1pPr>
          </a:lstStyle>
          <a:p>
            <a:r>
              <a:rPr lang="en-US"/>
              <a:t>Click to edit Master title style</a:t>
            </a:r>
          </a:p>
        </p:txBody>
      </p:sp>
      <p:sp>
        <p:nvSpPr>
          <p:cNvPr id="3075" name="Rectangle 1027"/>
          <p:cNvSpPr>
            <a:spLocks noGrp="1" noChangeArrowheads="1"/>
          </p:cNvSpPr>
          <p:nvPr>
            <p:ph type="subTitle" idx="1"/>
          </p:nvPr>
        </p:nvSpPr>
        <p:spPr>
          <a:xfrm>
            <a:off x="1447800" y="5029200"/>
            <a:ext cx="6400800" cy="990600"/>
          </a:xfrm>
        </p:spPr>
        <p:txBody>
          <a:bodyPr/>
          <a:lstStyle>
            <a:lvl1pPr marL="0" indent="0" algn="ctr">
              <a:buFontTx/>
              <a:buNone/>
              <a:defRPr/>
            </a:lvl1pPr>
          </a:lstStyle>
          <a:p>
            <a:r>
              <a:rPr lang="en-US"/>
              <a:t>Click to edit Master subtitle style</a:t>
            </a:r>
          </a:p>
        </p:txBody>
      </p:sp>
      <p:sp>
        <p:nvSpPr>
          <p:cNvPr id="3076" name="Rectangle 1028"/>
          <p:cNvSpPr>
            <a:spLocks noGrp="1" noChangeArrowheads="1"/>
          </p:cNvSpPr>
          <p:nvPr>
            <p:ph type="dt" sz="half" idx="2"/>
          </p:nvPr>
        </p:nvSpPr>
        <p:spPr>
          <a:xfrm>
            <a:off x="685800" y="6248400"/>
            <a:ext cx="1905000" cy="457200"/>
          </a:xfrm>
        </p:spPr>
        <p:txBody>
          <a:bodyPr/>
          <a:lstStyle>
            <a:lvl1pPr>
              <a:defRPr/>
            </a:lvl1pPr>
          </a:lstStyle>
          <a:p>
            <a:endParaRPr lang="en-US">
              <a:solidFill>
                <a:srgbClr val="FFFFFF"/>
              </a:solidFill>
            </a:endParaRPr>
          </a:p>
        </p:txBody>
      </p:sp>
      <p:sp>
        <p:nvSpPr>
          <p:cNvPr id="3077" name="Rectangle 1029"/>
          <p:cNvSpPr>
            <a:spLocks noGrp="1" noChangeArrowheads="1"/>
          </p:cNvSpPr>
          <p:nvPr>
            <p:ph type="ftr" sz="quarter" idx="3"/>
          </p:nvPr>
        </p:nvSpPr>
        <p:spPr>
          <a:xfrm>
            <a:off x="3124200" y="6248400"/>
            <a:ext cx="2895600" cy="457200"/>
          </a:xfrm>
        </p:spPr>
        <p:txBody>
          <a:bodyPr/>
          <a:lstStyle>
            <a:lvl1pPr>
              <a:defRPr/>
            </a:lvl1pPr>
          </a:lstStyle>
          <a:p>
            <a:endParaRPr lang="en-US">
              <a:solidFill>
                <a:srgbClr val="FFFFFF"/>
              </a:solidFill>
            </a:endParaRPr>
          </a:p>
        </p:txBody>
      </p:sp>
      <p:sp>
        <p:nvSpPr>
          <p:cNvPr id="3078" name="Rectangle 1030"/>
          <p:cNvSpPr>
            <a:spLocks noGrp="1" noChangeArrowheads="1"/>
          </p:cNvSpPr>
          <p:nvPr>
            <p:ph type="sldNum" sz="quarter" idx="4"/>
          </p:nvPr>
        </p:nvSpPr>
        <p:spPr>
          <a:xfrm>
            <a:off x="6553200" y="6248400"/>
            <a:ext cx="1905000" cy="457200"/>
          </a:xfrm>
        </p:spPr>
        <p:txBody>
          <a:bodyPr/>
          <a:lstStyle>
            <a:lvl1pPr>
              <a:defRPr/>
            </a:lvl1pPr>
          </a:lstStyle>
          <a:p>
            <a:fld id="{F0B417C7-E72B-4212-AC19-0EB26EB74F6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410386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396EDF55-A686-4F54-9D80-C5CDC506C577}"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6852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457200"/>
            <a:ext cx="1581150" cy="5638800"/>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2209800" y="457200"/>
            <a:ext cx="459105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8FE135E-5C43-4CE6-8FEC-DC5BE79D2260}"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8923220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09800" y="457200"/>
            <a:ext cx="6324600" cy="1143000"/>
          </a:xfrm>
        </p:spPr>
        <p:txBody>
          <a:bodyPr/>
          <a:lstStyle/>
          <a:p>
            <a:r>
              <a:rPr lang="en-US" smtClean="0"/>
              <a:t>Click to edit Master title style</a:t>
            </a:r>
            <a:endParaRPr lang="ar-EG"/>
          </a:p>
        </p:txBody>
      </p:sp>
      <p:sp>
        <p:nvSpPr>
          <p:cNvPr id="3" name="Table Placeholder 2"/>
          <p:cNvSpPr>
            <a:spLocks noGrp="1"/>
          </p:cNvSpPr>
          <p:nvPr>
            <p:ph type="tbl" idx="1"/>
          </p:nvPr>
        </p:nvSpPr>
        <p:spPr>
          <a:xfrm>
            <a:off x="2209800" y="1828800"/>
            <a:ext cx="6324600" cy="4267200"/>
          </a:xfrm>
        </p:spPr>
        <p:txBody>
          <a:bodyPr/>
          <a:lstStyle/>
          <a:p>
            <a:endParaRPr lang="ar-EG"/>
          </a:p>
        </p:txBody>
      </p:sp>
      <p:sp>
        <p:nvSpPr>
          <p:cNvPr id="4" name="Date Placeholder 3"/>
          <p:cNvSpPr>
            <a:spLocks noGrp="1"/>
          </p:cNvSpPr>
          <p:nvPr>
            <p:ph type="dt" sz="half" idx="10"/>
          </p:nvPr>
        </p:nvSpPr>
        <p:spPr>
          <a:xfrm>
            <a:off x="1600200" y="6248400"/>
            <a:ext cx="1905000" cy="457200"/>
          </a:xfrm>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a:xfrm>
            <a:off x="3581400" y="6248400"/>
            <a:ext cx="2895600" cy="457200"/>
          </a:xfrm>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a:xfrm>
            <a:off x="6629400" y="6248400"/>
            <a:ext cx="1905000" cy="457200"/>
          </a:xfrm>
        </p:spPr>
        <p:txBody>
          <a:bodyPr/>
          <a:lstStyle>
            <a:lvl1pPr>
              <a:defRPr/>
            </a:lvl1pPr>
          </a:lstStyle>
          <a:p>
            <a:fld id="{FA786853-BA66-4B6A-B9F9-8A3BDBC827C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80915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7846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1768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96608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4677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17405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73824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4456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A0C89FE6-3777-471B-BE41-328F3241F8D7}"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167850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657742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05724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89469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4921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09800" y="457200"/>
            <a:ext cx="6324600" cy="1143000"/>
          </a:xfrm>
        </p:spPr>
        <p:txBody>
          <a:bodyPr/>
          <a:lstStyle/>
          <a:p>
            <a:r>
              <a:rPr lang="en-US" smtClean="0"/>
              <a:t>Click to edit Master title style</a:t>
            </a:r>
            <a:endParaRPr lang="ar-EG"/>
          </a:p>
        </p:txBody>
      </p:sp>
      <p:sp>
        <p:nvSpPr>
          <p:cNvPr id="3" name="Table Placeholder 2"/>
          <p:cNvSpPr>
            <a:spLocks noGrp="1"/>
          </p:cNvSpPr>
          <p:nvPr>
            <p:ph type="tbl" idx="1"/>
          </p:nvPr>
        </p:nvSpPr>
        <p:spPr>
          <a:xfrm>
            <a:off x="2209800" y="1828800"/>
            <a:ext cx="6324600" cy="4267200"/>
          </a:xfrm>
        </p:spPr>
        <p:txBody>
          <a:bodyPr/>
          <a:lstStyle/>
          <a:p>
            <a:endParaRPr lang="ar-EG"/>
          </a:p>
        </p:txBody>
      </p:sp>
      <p:sp>
        <p:nvSpPr>
          <p:cNvPr id="4" name="Date Placeholder 3"/>
          <p:cNvSpPr>
            <a:spLocks noGrp="1"/>
          </p:cNvSpPr>
          <p:nvPr>
            <p:ph type="dt" sz="half" idx="10"/>
          </p:nvPr>
        </p:nvSpPr>
        <p:spPr>
          <a:xfrm>
            <a:off x="1600200" y="6248400"/>
            <a:ext cx="1905000" cy="457200"/>
          </a:xfrm>
        </p:spPr>
        <p:txBody>
          <a:bodyPr/>
          <a:lstStyle>
            <a:lvl1pPr>
              <a:defRPr/>
            </a:lvl1pPr>
          </a:lstStyle>
          <a:p>
            <a:endParaRPr lang="en-US">
              <a:solidFill>
                <a:prstClr val="black">
                  <a:tint val="75000"/>
                </a:prstClr>
              </a:solidFill>
            </a:endParaRPr>
          </a:p>
        </p:txBody>
      </p:sp>
      <p:sp>
        <p:nvSpPr>
          <p:cNvPr id="5" name="Footer Placeholder 4"/>
          <p:cNvSpPr>
            <a:spLocks noGrp="1"/>
          </p:cNvSpPr>
          <p:nvPr>
            <p:ph type="ftr" sz="quarter" idx="11"/>
          </p:nvPr>
        </p:nvSpPr>
        <p:spPr>
          <a:xfrm>
            <a:off x="3581400" y="6248400"/>
            <a:ext cx="2895600" cy="457200"/>
          </a:xfrm>
        </p:spPr>
        <p:txBody>
          <a:bodyPr/>
          <a:lstStyle>
            <a:lvl1pPr>
              <a:defRPr/>
            </a:lvl1p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6629400" y="6248400"/>
            <a:ext cx="1905000" cy="457200"/>
          </a:xfrm>
        </p:spPr>
        <p:txBody>
          <a:bodyPr/>
          <a:lstStyle>
            <a:lvl1pPr>
              <a:defRPr/>
            </a:lvl1pPr>
          </a:lstStyle>
          <a:p>
            <a:fld id="{FA786853-BA66-4B6A-B9F9-8A3BDBC827C2}"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421342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a:xfrm>
            <a:off x="457200" y="6245225"/>
            <a:ext cx="2133600" cy="476250"/>
          </a:xfrm>
        </p:spPr>
        <p:txBody>
          <a:bodyPr/>
          <a:lstStyle>
            <a:lvl1pPr>
              <a:defRPr/>
            </a:lvl1p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pPr>
              <a:defRPr/>
            </a:pPr>
            <a:fld id="{39B5A3C0-7933-499F-B645-CB51A079391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179127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sp>
          <p:nvSpPr>
            <p:cNvPr id="98307"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ar-EG" sz="2400">
                <a:solidFill>
                  <a:srgbClr val="000000"/>
                </a:solidFill>
                <a:latin typeface="Times New Roman" pitchFamily="18" charset="0"/>
              </a:endParaRPr>
            </a:p>
          </p:txBody>
        </p:sp>
        <p:sp>
          <p:nvSpPr>
            <p:cNvPr id="98308"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ar-EG" sz="2400">
                <a:solidFill>
                  <a:srgbClr val="000000"/>
                </a:solidFill>
                <a:latin typeface="Times New Roman" pitchFamily="18" charset="0"/>
              </a:endParaRPr>
            </a:p>
          </p:txBody>
        </p:sp>
        <p:grpSp>
          <p:nvGrpSpPr>
            <p:cNvPr id="3" name="Group 5"/>
            <p:cNvGrpSpPr>
              <a:grpSpLocks/>
            </p:cNvGrpSpPr>
            <p:nvPr/>
          </p:nvGrpSpPr>
          <p:grpSpPr bwMode="auto">
            <a:xfrm>
              <a:off x="0" y="672"/>
              <a:ext cx="1806" cy="1989"/>
              <a:chOff x="0" y="672"/>
              <a:chExt cx="1806" cy="1989"/>
            </a:xfrm>
          </p:grpSpPr>
          <p:sp>
            <p:nvSpPr>
              <p:cNvPr id="98310"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ar-EG" sz="2400">
                  <a:solidFill>
                    <a:srgbClr val="000000"/>
                  </a:solidFill>
                  <a:latin typeface="Times New Roman" pitchFamily="18" charset="0"/>
                </a:endParaRPr>
              </a:p>
            </p:txBody>
          </p:sp>
          <p:sp>
            <p:nvSpPr>
              <p:cNvPr id="98311"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ar-EG" sz="2400">
                  <a:solidFill>
                    <a:srgbClr val="000000"/>
                  </a:solidFill>
                  <a:latin typeface="Times New Roman" pitchFamily="18" charset="0"/>
                </a:endParaRPr>
              </a:p>
            </p:txBody>
          </p:sp>
          <p:sp>
            <p:nvSpPr>
              <p:cNvPr id="98312"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ar-EG" sz="2400">
                  <a:solidFill>
                    <a:srgbClr val="000000"/>
                  </a:solidFill>
                  <a:latin typeface="Times New Roman" pitchFamily="18" charset="0"/>
                </a:endParaRPr>
              </a:p>
            </p:txBody>
          </p:sp>
          <p:sp>
            <p:nvSpPr>
              <p:cNvPr id="98313"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ar-EG" sz="2400">
                  <a:solidFill>
                    <a:srgbClr val="000000"/>
                  </a:solidFill>
                  <a:latin typeface="Times New Roman" pitchFamily="18" charset="0"/>
                </a:endParaRPr>
              </a:p>
            </p:txBody>
          </p:sp>
          <p:sp>
            <p:nvSpPr>
              <p:cNvPr id="98314"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ar-EG" sz="2400">
                  <a:solidFill>
                    <a:srgbClr val="000000"/>
                  </a:solidFill>
                  <a:latin typeface="Times New Roman" pitchFamily="18" charset="0"/>
                </a:endParaRPr>
              </a:p>
            </p:txBody>
          </p:sp>
          <p:sp>
            <p:nvSpPr>
              <p:cNvPr id="98315"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ar-EG" sz="2400">
                  <a:solidFill>
                    <a:srgbClr val="000000"/>
                  </a:solidFill>
                  <a:latin typeface="Times New Roman" pitchFamily="18" charset="0"/>
                </a:endParaRPr>
              </a:p>
            </p:txBody>
          </p:sp>
          <p:sp>
            <p:nvSpPr>
              <p:cNvPr id="98316"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ar-EG" sz="2400">
                  <a:solidFill>
                    <a:srgbClr val="000000"/>
                  </a:solidFill>
                  <a:latin typeface="Times New Roman" pitchFamily="18" charset="0"/>
                </a:endParaRPr>
              </a:p>
            </p:txBody>
          </p:sp>
          <p:sp>
            <p:nvSpPr>
              <p:cNvPr id="98317"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ar-EG" sz="2400">
                  <a:solidFill>
                    <a:srgbClr val="000000"/>
                  </a:solidFill>
                  <a:latin typeface="Times New Roman" pitchFamily="18" charset="0"/>
                </a:endParaRPr>
              </a:p>
            </p:txBody>
          </p:sp>
          <p:sp>
            <p:nvSpPr>
              <p:cNvPr id="98318"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ar-EG" sz="2400">
                  <a:solidFill>
                    <a:srgbClr val="000000"/>
                  </a:solidFill>
                  <a:latin typeface="Times New Roman" pitchFamily="18" charset="0"/>
                </a:endParaRPr>
              </a:p>
            </p:txBody>
          </p:sp>
          <p:sp>
            <p:nvSpPr>
              <p:cNvPr id="98319"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ar-EG" sz="2400">
                  <a:solidFill>
                    <a:srgbClr val="000000"/>
                  </a:solidFill>
                  <a:latin typeface="Times New Roman" pitchFamily="18" charset="0"/>
                </a:endParaRPr>
              </a:p>
            </p:txBody>
          </p:sp>
        </p:grpSp>
      </p:grpSp>
      <p:sp>
        <p:nvSpPr>
          <p:cNvPr id="98320" name="Rectangle 16"/>
          <p:cNvSpPr>
            <a:spLocks noGrp="1" noChangeArrowheads="1"/>
          </p:cNvSpPr>
          <p:nvPr>
            <p:ph type="dt" sz="half" idx="2"/>
          </p:nvPr>
        </p:nvSpPr>
        <p:spPr>
          <a:xfrm>
            <a:off x="457200" y="6248400"/>
            <a:ext cx="2133600" cy="457200"/>
          </a:xfrm>
        </p:spPr>
        <p:txBody>
          <a:bodyPr/>
          <a:lstStyle>
            <a:lvl1pPr>
              <a:defRPr/>
            </a:lvl1pPr>
          </a:lstStyle>
          <a:p>
            <a:endParaRPr lang="en-US">
              <a:solidFill>
                <a:srgbClr val="000000"/>
              </a:solidFill>
            </a:endParaRPr>
          </a:p>
        </p:txBody>
      </p:sp>
      <p:sp>
        <p:nvSpPr>
          <p:cNvPr id="98321" name="Rectangle 17"/>
          <p:cNvSpPr>
            <a:spLocks noGrp="1" noChangeArrowheads="1"/>
          </p:cNvSpPr>
          <p:nvPr>
            <p:ph type="ftr" sz="quarter" idx="3"/>
          </p:nvPr>
        </p:nvSpPr>
        <p:spPr/>
        <p:txBody>
          <a:bodyPr/>
          <a:lstStyle>
            <a:lvl1pPr>
              <a:defRPr/>
            </a:lvl1pPr>
          </a:lstStyle>
          <a:p>
            <a:endParaRPr lang="en-US">
              <a:solidFill>
                <a:srgbClr val="000000"/>
              </a:solidFill>
            </a:endParaRPr>
          </a:p>
        </p:txBody>
      </p:sp>
      <p:sp>
        <p:nvSpPr>
          <p:cNvPr id="98322" name="Rectangle 18"/>
          <p:cNvSpPr>
            <a:spLocks noGrp="1" noChangeArrowheads="1"/>
          </p:cNvSpPr>
          <p:nvPr>
            <p:ph type="sldNum" sz="quarter" idx="4"/>
          </p:nvPr>
        </p:nvSpPr>
        <p:spPr/>
        <p:txBody>
          <a:bodyPr/>
          <a:lstStyle>
            <a:lvl1pPr>
              <a:defRPr/>
            </a:lvl1pPr>
          </a:lstStyle>
          <a:p>
            <a:fld id="{7D8B2D91-35A4-44BA-ABBD-7CA2B59B9253}" type="slidenum">
              <a:rPr lang="en-US">
                <a:solidFill>
                  <a:srgbClr val="000000"/>
                </a:solidFill>
              </a:rPr>
              <a:pPr/>
              <a:t>‹#›</a:t>
            </a:fld>
            <a:endParaRPr lang="en-US">
              <a:solidFill>
                <a:srgbClr val="000000"/>
              </a:solidFill>
            </a:endParaRPr>
          </a:p>
        </p:txBody>
      </p:sp>
      <p:sp>
        <p:nvSpPr>
          <p:cNvPr id="9832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9832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Tree>
    <p:extLst>
      <p:ext uri="{BB962C8B-B14F-4D97-AF65-F5344CB8AC3E}">
        <p14:creationId xmlns:p14="http://schemas.microsoft.com/office/powerpoint/2010/main" val="37874373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Footer Placeholder 3"/>
          <p:cNvSpPr>
            <a:spLocks noGrp="1"/>
          </p:cNvSpPr>
          <p:nvPr>
            <p:ph type="ftr" sz="quarter" idx="10"/>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1"/>
          </p:nvPr>
        </p:nvSpPr>
        <p:spPr/>
        <p:txBody>
          <a:bodyPr/>
          <a:lstStyle>
            <a:lvl1pPr>
              <a:defRPr/>
            </a:lvl1pPr>
          </a:lstStyle>
          <a:p>
            <a:fld id="{F339D84E-9B79-44B0-9B0B-9B17A4E8F55B}" type="slidenum">
              <a:rPr lang="en-US">
                <a:solidFill>
                  <a:srgbClr val="000000"/>
                </a:solidFill>
              </a:rPr>
              <a:pPr/>
              <a:t>‹#›</a:t>
            </a:fld>
            <a:endParaRPr lang="en-US">
              <a:solidFill>
                <a:srgbClr val="000000"/>
              </a:solidFill>
            </a:endParaRPr>
          </a:p>
        </p:txBody>
      </p:sp>
      <p:sp>
        <p:nvSpPr>
          <p:cNvPr id="6" name="Date Placeholder 5"/>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9492333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1"/>
          </p:nvPr>
        </p:nvSpPr>
        <p:spPr/>
        <p:txBody>
          <a:bodyPr/>
          <a:lstStyle>
            <a:lvl1pPr>
              <a:defRPr/>
            </a:lvl1pPr>
          </a:lstStyle>
          <a:p>
            <a:fld id="{0083170F-9FB1-4542-AADE-EDE37331B356}" type="slidenum">
              <a:rPr lang="en-US">
                <a:solidFill>
                  <a:srgbClr val="000000"/>
                </a:solidFill>
              </a:rPr>
              <a:pPr/>
              <a:t>‹#›</a:t>
            </a:fld>
            <a:endParaRPr lang="en-US">
              <a:solidFill>
                <a:srgbClr val="000000"/>
              </a:solidFill>
            </a:endParaRPr>
          </a:p>
        </p:txBody>
      </p:sp>
      <p:sp>
        <p:nvSpPr>
          <p:cNvPr id="6" name="Date Placeholder 5"/>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2514677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Footer Placeholder 4"/>
          <p:cNvSpPr>
            <a:spLocks noGrp="1"/>
          </p:cNvSpPr>
          <p:nvPr>
            <p:ph type="ftr" sz="quarter" idx="10"/>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1"/>
          </p:nvPr>
        </p:nvSpPr>
        <p:spPr/>
        <p:txBody>
          <a:bodyPr/>
          <a:lstStyle>
            <a:lvl1pPr>
              <a:defRPr/>
            </a:lvl1pPr>
          </a:lstStyle>
          <a:p>
            <a:fld id="{4EF7D8C7-CD38-47FF-A621-1E925E57C451}" type="slidenum">
              <a:rPr lang="en-US">
                <a:solidFill>
                  <a:srgbClr val="000000"/>
                </a:solidFill>
              </a:rPr>
              <a:pPr/>
              <a:t>‹#›</a:t>
            </a:fld>
            <a:endParaRPr lang="en-US">
              <a:solidFill>
                <a:srgbClr val="000000"/>
              </a:solidFill>
            </a:endParaRPr>
          </a:p>
        </p:txBody>
      </p:sp>
      <p:sp>
        <p:nvSpPr>
          <p:cNvPr id="7" name="Date Placeholder 6"/>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543393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3210594A-B419-447F-8D70-29D6B147722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2393853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Footer Placeholder 6"/>
          <p:cNvSpPr>
            <a:spLocks noGrp="1"/>
          </p:cNvSpPr>
          <p:nvPr>
            <p:ph type="ftr" sz="quarter" idx="10"/>
          </p:nvPr>
        </p:nvSpPr>
        <p:spPr/>
        <p:txBody>
          <a:bodyPr/>
          <a:lstStyle>
            <a:lvl1pPr>
              <a:defRPr/>
            </a:lvl1pPr>
          </a:lstStyle>
          <a:p>
            <a:endParaRPr lang="en-US">
              <a:solidFill>
                <a:srgbClr val="000000"/>
              </a:solidFill>
            </a:endParaRPr>
          </a:p>
        </p:txBody>
      </p:sp>
      <p:sp>
        <p:nvSpPr>
          <p:cNvPr id="8" name="Slide Number Placeholder 7"/>
          <p:cNvSpPr>
            <a:spLocks noGrp="1"/>
          </p:cNvSpPr>
          <p:nvPr>
            <p:ph type="sldNum" sz="quarter" idx="11"/>
          </p:nvPr>
        </p:nvSpPr>
        <p:spPr/>
        <p:txBody>
          <a:bodyPr/>
          <a:lstStyle>
            <a:lvl1pPr>
              <a:defRPr/>
            </a:lvl1pPr>
          </a:lstStyle>
          <a:p>
            <a:fld id="{3692E81F-202C-422B-98F7-F2EED513830A}" type="slidenum">
              <a:rPr lang="en-US">
                <a:solidFill>
                  <a:srgbClr val="000000"/>
                </a:solidFill>
              </a:rPr>
              <a:pPr/>
              <a:t>‹#›</a:t>
            </a:fld>
            <a:endParaRPr lang="en-US">
              <a:solidFill>
                <a:srgbClr val="000000"/>
              </a:solidFill>
            </a:endParaRPr>
          </a:p>
        </p:txBody>
      </p:sp>
      <p:sp>
        <p:nvSpPr>
          <p:cNvPr id="9" name="Date Placeholder 8"/>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18334041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Footer Placeholder 2"/>
          <p:cNvSpPr>
            <a:spLocks noGrp="1"/>
          </p:cNvSpPr>
          <p:nvPr>
            <p:ph type="ftr" sz="quarter" idx="10"/>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1"/>
          </p:nvPr>
        </p:nvSpPr>
        <p:spPr/>
        <p:txBody>
          <a:bodyPr/>
          <a:lstStyle>
            <a:lvl1pPr>
              <a:defRPr/>
            </a:lvl1pPr>
          </a:lstStyle>
          <a:p>
            <a:fld id="{970E63C9-0722-4959-922D-5D6B07C76939}" type="slidenum">
              <a:rPr lang="en-US">
                <a:solidFill>
                  <a:srgbClr val="000000"/>
                </a:solidFill>
              </a:rPr>
              <a:pPr/>
              <a:t>‹#›</a:t>
            </a:fld>
            <a:endParaRPr lang="en-US">
              <a:solidFill>
                <a:srgbClr val="000000"/>
              </a:solidFill>
            </a:endParaRPr>
          </a:p>
        </p:txBody>
      </p:sp>
      <p:sp>
        <p:nvSpPr>
          <p:cNvPr id="5" name="Date Placeholder 4"/>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8599288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solidFill>
                <a:srgbClr val="000000"/>
              </a:solidFill>
            </a:endParaRPr>
          </a:p>
        </p:txBody>
      </p:sp>
      <p:sp>
        <p:nvSpPr>
          <p:cNvPr id="3" name="Slide Number Placeholder 2"/>
          <p:cNvSpPr>
            <a:spLocks noGrp="1"/>
          </p:cNvSpPr>
          <p:nvPr>
            <p:ph type="sldNum" sz="quarter" idx="11"/>
          </p:nvPr>
        </p:nvSpPr>
        <p:spPr/>
        <p:txBody>
          <a:bodyPr/>
          <a:lstStyle>
            <a:lvl1pPr>
              <a:defRPr/>
            </a:lvl1pPr>
          </a:lstStyle>
          <a:p>
            <a:fld id="{9BCDB4C6-C5E2-408A-BFB4-76E92C82DE06}" type="slidenum">
              <a:rPr lang="en-US">
                <a:solidFill>
                  <a:srgbClr val="000000"/>
                </a:solidFill>
              </a:rPr>
              <a:pPr/>
              <a:t>‹#›</a:t>
            </a:fld>
            <a:endParaRPr lang="en-US">
              <a:solidFill>
                <a:srgbClr val="000000"/>
              </a:solidFill>
            </a:endParaRPr>
          </a:p>
        </p:txBody>
      </p:sp>
      <p:sp>
        <p:nvSpPr>
          <p:cNvPr id="4" name="Date Placeholder 3"/>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28322262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1"/>
          </p:nvPr>
        </p:nvSpPr>
        <p:spPr/>
        <p:txBody>
          <a:bodyPr/>
          <a:lstStyle>
            <a:lvl1pPr>
              <a:defRPr/>
            </a:lvl1pPr>
          </a:lstStyle>
          <a:p>
            <a:fld id="{CC30F0BF-D904-4D51-84F5-033207BA48A9}" type="slidenum">
              <a:rPr lang="en-US">
                <a:solidFill>
                  <a:srgbClr val="000000"/>
                </a:solidFill>
              </a:rPr>
              <a:pPr/>
              <a:t>‹#›</a:t>
            </a:fld>
            <a:endParaRPr lang="en-US">
              <a:solidFill>
                <a:srgbClr val="000000"/>
              </a:solidFill>
            </a:endParaRPr>
          </a:p>
        </p:txBody>
      </p:sp>
      <p:sp>
        <p:nvSpPr>
          <p:cNvPr id="7" name="Date Placeholder 6"/>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21607922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1"/>
          </p:nvPr>
        </p:nvSpPr>
        <p:spPr/>
        <p:txBody>
          <a:bodyPr/>
          <a:lstStyle>
            <a:lvl1pPr>
              <a:defRPr/>
            </a:lvl1pPr>
          </a:lstStyle>
          <a:p>
            <a:fld id="{C089C1A7-68A5-4C53-8A97-D8026A6A8E63}" type="slidenum">
              <a:rPr lang="en-US">
                <a:solidFill>
                  <a:srgbClr val="000000"/>
                </a:solidFill>
              </a:rPr>
              <a:pPr/>
              <a:t>‹#›</a:t>
            </a:fld>
            <a:endParaRPr lang="en-US">
              <a:solidFill>
                <a:srgbClr val="000000"/>
              </a:solidFill>
            </a:endParaRPr>
          </a:p>
        </p:txBody>
      </p:sp>
      <p:sp>
        <p:nvSpPr>
          <p:cNvPr id="7" name="Date Placeholder 6"/>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30984805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Footer Placeholder 3"/>
          <p:cNvSpPr>
            <a:spLocks noGrp="1"/>
          </p:cNvSpPr>
          <p:nvPr>
            <p:ph type="ftr" sz="quarter" idx="10"/>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1"/>
          </p:nvPr>
        </p:nvSpPr>
        <p:spPr/>
        <p:txBody>
          <a:bodyPr/>
          <a:lstStyle>
            <a:lvl1pPr>
              <a:defRPr/>
            </a:lvl1pPr>
          </a:lstStyle>
          <a:p>
            <a:fld id="{AC13F46A-412C-45FC-9A31-4EF14297804A}" type="slidenum">
              <a:rPr lang="en-US">
                <a:solidFill>
                  <a:srgbClr val="000000"/>
                </a:solidFill>
              </a:rPr>
              <a:pPr/>
              <a:t>‹#›</a:t>
            </a:fld>
            <a:endParaRPr lang="en-US">
              <a:solidFill>
                <a:srgbClr val="000000"/>
              </a:solidFill>
            </a:endParaRPr>
          </a:p>
        </p:txBody>
      </p:sp>
      <p:sp>
        <p:nvSpPr>
          <p:cNvPr id="6" name="Date Placeholder 5"/>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214634824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Footer Placeholder 3"/>
          <p:cNvSpPr>
            <a:spLocks noGrp="1"/>
          </p:cNvSpPr>
          <p:nvPr>
            <p:ph type="ftr" sz="quarter" idx="10"/>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1"/>
          </p:nvPr>
        </p:nvSpPr>
        <p:spPr/>
        <p:txBody>
          <a:bodyPr/>
          <a:lstStyle>
            <a:lvl1pPr>
              <a:defRPr/>
            </a:lvl1pPr>
          </a:lstStyle>
          <a:p>
            <a:fld id="{AC665658-BA6B-4D0C-83D5-7544BC610E7F}" type="slidenum">
              <a:rPr lang="en-US">
                <a:solidFill>
                  <a:srgbClr val="000000"/>
                </a:solidFill>
              </a:rPr>
              <a:pPr/>
              <a:t>‹#›</a:t>
            </a:fld>
            <a:endParaRPr lang="en-US">
              <a:solidFill>
                <a:srgbClr val="000000"/>
              </a:solidFill>
            </a:endParaRPr>
          </a:p>
        </p:txBody>
      </p:sp>
      <p:sp>
        <p:nvSpPr>
          <p:cNvPr id="6" name="Date Placeholder 5"/>
          <p:cNvSpPr>
            <a:spLocks noGrp="1"/>
          </p:cNvSpPr>
          <p:nvPr>
            <p:ph type="dt" sz="half" idx="12"/>
          </p:nvPr>
        </p:nvSpPr>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13693969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71600"/>
          </a:xfrm>
        </p:spPr>
        <p:txBody>
          <a:bodyPr/>
          <a:lstStyle/>
          <a:p>
            <a:r>
              <a:rPr lang="en-US" smtClean="0"/>
              <a:t>Click to edit Master title style</a:t>
            </a:r>
            <a:endParaRPr lang="ar-EG"/>
          </a:p>
        </p:txBody>
      </p:sp>
      <p:sp>
        <p:nvSpPr>
          <p:cNvPr id="3" name="Text Placeholder 2"/>
          <p:cNvSpPr>
            <a:spLocks noGrp="1"/>
          </p:cNvSpPr>
          <p:nvPr>
            <p:ph type="body"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1"/>
          </p:nvPr>
        </p:nvSpPr>
        <p:spPr>
          <a:xfrm>
            <a:off x="6553200" y="6248400"/>
            <a:ext cx="2133600" cy="457200"/>
          </a:xfrm>
        </p:spPr>
        <p:txBody>
          <a:bodyPr/>
          <a:lstStyle>
            <a:lvl1pPr>
              <a:defRPr/>
            </a:lvl1pPr>
          </a:lstStyle>
          <a:p>
            <a:fld id="{1738F0E4-94B0-4931-AF04-1E6F72A22739}" type="slidenum">
              <a:rPr lang="en-US">
                <a:solidFill>
                  <a:srgbClr val="000000"/>
                </a:solidFill>
              </a:rPr>
              <a:pPr/>
              <a:t>‹#›</a:t>
            </a:fld>
            <a:endParaRPr lang="en-US">
              <a:solidFill>
                <a:srgbClr val="000000"/>
              </a:solidFill>
            </a:endParaRPr>
          </a:p>
        </p:txBody>
      </p:sp>
      <p:sp>
        <p:nvSpPr>
          <p:cNvPr id="7" name="Date Placeholder 6"/>
          <p:cNvSpPr>
            <a:spLocks noGrp="1"/>
          </p:cNvSpPr>
          <p:nvPr>
            <p:ph type="dt" sz="half" idx="12"/>
          </p:nvPr>
        </p:nvSpPr>
        <p:spPr>
          <a:xfrm>
            <a:off x="457200" y="6245225"/>
            <a:ext cx="2133600" cy="476250"/>
          </a:xfrm>
        </p:spPr>
        <p:txBody>
          <a:bodyPr/>
          <a:lstStyle>
            <a:lvl1pPr>
              <a:defRPr/>
            </a:lvl1pPr>
          </a:lstStyle>
          <a:p>
            <a:endParaRPr lang="en-US">
              <a:solidFill>
                <a:srgbClr val="000000"/>
              </a:solidFill>
            </a:endParaRPr>
          </a:p>
        </p:txBody>
      </p:sp>
    </p:spTree>
    <p:extLst>
      <p:ext uri="{BB962C8B-B14F-4D97-AF65-F5344CB8AC3E}">
        <p14:creationId xmlns:p14="http://schemas.microsoft.com/office/powerpoint/2010/main" val="1442584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2209800" y="1828800"/>
            <a:ext cx="30861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5448300" y="1828800"/>
            <a:ext cx="30861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E95BDE73-1C6A-4B0C-80C6-2D2F869EC590}"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260028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81BE9BFD-3316-4496-95CF-C1DC25A97D8E}"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202910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4DCC7DAB-A2B7-4D0C-AEFB-9A46195DACF8}"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737743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5126D375-718B-49AC-9ACB-C1F611789E37}"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085730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B9F7D4B9-298A-4F60-9602-51410EA5E496}"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234278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F20D92DB-9A3F-45C5-8911-A8BB98FD0DD5}"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66202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09800" y="457200"/>
            <a:ext cx="6324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209800" y="1828800"/>
            <a:ext cx="63246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600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solidFill>
                <a:srgbClr val="FFFFFF"/>
              </a:solidFill>
            </a:endParaRPr>
          </a:p>
        </p:txBody>
      </p:sp>
      <p:sp>
        <p:nvSpPr>
          <p:cNvPr id="1029" name="Rectangle 5"/>
          <p:cNvSpPr>
            <a:spLocks noGrp="1" noChangeArrowheads="1"/>
          </p:cNvSpPr>
          <p:nvPr>
            <p:ph type="ftr" sz="quarter" idx="3"/>
          </p:nvPr>
        </p:nvSpPr>
        <p:spPr bwMode="auto">
          <a:xfrm>
            <a:off x="35814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solidFill>
                <a:srgbClr val="FFFFFF"/>
              </a:solidFill>
            </a:endParaRPr>
          </a:p>
        </p:txBody>
      </p:sp>
      <p:sp>
        <p:nvSpPr>
          <p:cNvPr id="1030" name="Rectangle 6"/>
          <p:cNvSpPr>
            <a:spLocks noGrp="1" noChangeArrowheads="1"/>
          </p:cNvSpPr>
          <p:nvPr>
            <p:ph type="sldNum" sz="quarter" idx="4"/>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4FDAAEE-0DEB-4C34-A669-C680D8816232}"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910135359"/>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fontAlgn="base">
        <a:spcBef>
          <a:spcPct val="0"/>
        </a:spcBef>
        <a:spcAft>
          <a:spcPct val="0"/>
        </a:spcAft>
        <a:defRPr sz="3600" b="1">
          <a:solidFill>
            <a:schemeClr val="tx2"/>
          </a:solidFill>
          <a:latin typeface="+mj-lt"/>
          <a:ea typeface="+mj-ea"/>
          <a:cs typeface="+mj-cs"/>
        </a:defRPr>
      </a:lvl1pPr>
      <a:lvl2pPr algn="l" rtl="0" fontAlgn="base">
        <a:spcBef>
          <a:spcPct val="0"/>
        </a:spcBef>
        <a:spcAft>
          <a:spcPct val="0"/>
        </a:spcAft>
        <a:defRPr sz="3600" b="1">
          <a:solidFill>
            <a:schemeClr val="tx2"/>
          </a:solidFill>
          <a:latin typeface="Times New Roman" pitchFamily="18" charset="0"/>
        </a:defRPr>
      </a:lvl2pPr>
      <a:lvl3pPr algn="l" rtl="0" fontAlgn="base">
        <a:spcBef>
          <a:spcPct val="0"/>
        </a:spcBef>
        <a:spcAft>
          <a:spcPct val="0"/>
        </a:spcAft>
        <a:defRPr sz="3600" b="1">
          <a:solidFill>
            <a:schemeClr val="tx2"/>
          </a:solidFill>
          <a:latin typeface="Times New Roman" pitchFamily="18" charset="0"/>
        </a:defRPr>
      </a:lvl3pPr>
      <a:lvl4pPr algn="l" rtl="0" fontAlgn="base">
        <a:spcBef>
          <a:spcPct val="0"/>
        </a:spcBef>
        <a:spcAft>
          <a:spcPct val="0"/>
        </a:spcAft>
        <a:defRPr sz="3600" b="1">
          <a:solidFill>
            <a:schemeClr val="tx2"/>
          </a:solidFill>
          <a:latin typeface="Times New Roman" pitchFamily="18" charset="0"/>
        </a:defRPr>
      </a:lvl4pPr>
      <a:lvl5pPr algn="l" rtl="0" fontAlgn="base">
        <a:spcBef>
          <a:spcPct val="0"/>
        </a:spcBef>
        <a:spcAft>
          <a:spcPct val="0"/>
        </a:spcAft>
        <a:defRPr sz="3600" b="1">
          <a:solidFill>
            <a:schemeClr val="tx2"/>
          </a:solidFill>
          <a:latin typeface="Times New Roman" pitchFamily="18" charset="0"/>
        </a:defRPr>
      </a:lvl5pPr>
      <a:lvl6pPr marL="457200" algn="l" rtl="0" fontAlgn="base">
        <a:spcBef>
          <a:spcPct val="0"/>
        </a:spcBef>
        <a:spcAft>
          <a:spcPct val="0"/>
        </a:spcAft>
        <a:defRPr sz="3600" b="1">
          <a:solidFill>
            <a:schemeClr val="tx2"/>
          </a:solidFill>
          <a:latin typeface="Times New Roman" pitchFamily="18" charset="0"/>
        </a:defRPr>
      </a:lvl6pPr>
      <a:lvl7pPr marL="914400" algn="l" rtl="0" fontAlgn="base">
        <a:spcBef>
          <a:spcPct val="0"/>
        </a:spcBef>
        <a:spcAft>
          <a:spcPct val="0"/>
        </a:spcAft>
        <a:defRPr sz="3600" b="1">
          <a:solidFill>
            <a:schemeClr val="tx2"/>
          </a:solidFill>
          <a:latin typeface="Times New Roman" pitchFamily="18" charset="0"/>
        </a:defRPr>
      </a:lvl7pPr>
      <a:lvl8pPr marL="1371600" algn="l" rtl="0" fontAlgn="base">
        <a:spcBef>
          <a:spcPct val="0"/>
        </a:spcBef>
        <a:spcAft>
          <a:spcPct val="0"/>
        </a:spcAft>
        <a:defRPr sz="3600" b="1">
          <a:solidFill>
            <a:schemeClr val="tx2"/>
          </a:solidFill>
          <a:latin typeface="Times New Roman" pitchFamily="18" charset="0"/>
        </a:defRPr>
      </a:lvl8pPr>
      <a:lvl9pPr marL="1828800" algn="l" rtl="0" fontAlgn="base">
        <a:spcBef>
          <a:spcPct val="0"/>
        </a:spcBef>
        <a:spcAft>
          <a:spcPct val="0"/>
        </a:spcAft>
        <a:defRPr sz="3600" b="1">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solidFill>
                  <a:prstClr val="black">
                    <a:tint val="75000"/>
                  </a:prstClr>
                </a:solidFill>
              </a:rPr>
              <a:pPr/>
              <a:t>9/10/2018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24276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solidFill>
                <a:srgbClr val="000000"/>
              </a:solidFill>
            </a:endParaRPr>
          </a:p>
        </p:txBody>
      </p:sp>
      <p:sp>
        <p:nvSpPr>
          <p:cNvPr id="9728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332C879D-B384-4D1B-9D9A-1FDE8A0C3C62}" type="slidenum">
              <a:rPr lang="en-US">
                <a:solidFill>
                  <a:srgbClr val="000000"/>
                </a:solidFill>
              </a:rPr>
              <a:pPr/>
              <a:t>‹#›</a:t>
            </a:fld>
            <a:endParaRPr lang="en-US">
              <a:solidFill>
                <a:srgbClr val="000000"/>
              </a:solidFill>
            </a:endParaRPr>
          </a:p>
        </p:txBody>
      </p:sp>
      <p:grpSp>
        <p:nvGrpSpPr>
          <p:cNvPr id="2" name="Group 4"/>
          <p:cNvGrpSpPr>
            <a:grpSpLocks/>
          </p:cNvGrpSpPr>
          <p:nvPr/>
        </p:nvGrpSpPr>
        <p:grpSpPr bwMode="auto">
          <a:xfrm>
            <a:off x="0" y="0"/>
            <a:ext cx="9144000" cy="546100"/>
            <a:chOff x="0" y="0"/>
            <a:chExt cx="5760" cy="344"/>
          </a:xfrm>
        </p:grpSpPr>
        <p:sp>
          <p:nvSpPr>
            <p:cNvPr id="9728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ar-EG" sz="2400">
                <a:solidFill>
                  <a:srgbClr val="000000"/>
                </a:solidFill>
                <a:latin typeface="Times New Roman" pitchFamily="18" charset="0"/>
              </a:endParaRPr>
            </a:p>
          </p:txBody>
        </p:sp>
        <p:sp>
          <p:nvSpPr>
            <p:cNvPr id="9728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ar-EG" sz="2400">
                <a:solidFill>
                  <a:srgbClr val="000000"/>
                </a:solidFill>
                <a:latin typeface="Times New Roman" pitchFamily="18" charset="0"/>
              </a:endParaRPr>
            </a:p>
          </p:txBody>
        </p:sp>
        <p:sp>
          <p:nvSpPr>
            <p:cNvPr id="9728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ar-EG">
                <a:solidFill>
                  <a:srgbClr val="666699"/>
                </a:solidFill>
              </a:endParaRPr>
            </a:p>
          </p:txBody>
        </p:sp>
        <p:sp>
          <p:nvSpPr>
            <p:cNvPr id="9728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ar-EG">
                <a:solidFill>
                  <a:srgbClr val="666699"/>
                </a:solidFill>
              </a:endParaRPr>
            </a:p>
          </p:txBody>
        </p:sp>
        <p:sp>
          <p:nvSpPr>
            <p:cNvPr id="9728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ar-EG">
                <a:solidFill>
                  <a:srgbClr val="9999CC"/>
                </a:solidFill>
              </a:endParaRPr>
            </a:p>
          </p:txBody>
        </p:sp>
        <p:sp>
          <p:nvSpPr>
            <p:cNvPr id="9729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ar-EG">
                <a:solidFill>
                  <a:srgbClr val="666699"/>
                </a:solidFill>
              </a:endParaRPr>
            </a:p>
          </p:txBody>
        </p:sp>
        <p:sp>
          <p:nvSpPr>
            <p:cNvPr id="9729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ar-EG" sz="2400">
                <a:solidFill>
                  <a:srgbClr val="000000"/>
                </a:solidFill>
                <a:latin typeface="Times New Roman" pitchFamily="18" charset="0"/>
              </a:endParaRPr>
            </a:p>
          </p:txBody>
        </p:sp>
        <p:sp>
          <p:nvSpPr>
            <p:cNvPr id="9729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ar-EG">
                <a:solidFill>
                  <a:srgbClr val="9999CC"/>
                </a:solidFill>
              </a:endParaRPr>
            </a:p>
          </p:txBody>
        </p:sp>
        <p:sp>
          <p:nvSpPr>
            <p:cNvPr id="9729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ar-EG">
                <a:solidFill>
                  <a:srgbClr val="9999CC"/>
                </a:solidFill>
              </a:endParaRPr>
            </a:p>
          </p:txBody>
        </p:sp>
      </p:grpSp>
      <p:sp>
        <p:nvSpPr>
          <p:cNvPr id="97294"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7295"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729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solidFill>
                <a:srgbClr val="000000"/>
              </a:solidFill>
            </a:endParaRPr>
          </a:p>
        </p:txBody>
      </p:sp>
    </p:spTree>
    <p:extLst>
      <p:ext uri="{BB962C8B-B14F-4D97-AF65-F5344CB8AC3E}">
        <p14:creationId xmlns:p14="http://schemas.microsoft.com/office/powerpoint/2010/main" val="110215381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pitchFamily="34" charset="0"/>
        </a:defRPr>
      </a:lvl2pPr>
      <a:lvl3pPr algn="l" rtl="0" fontAlgn="base">
        <a:spcBef>
          <a:spcPct val="0"/>
        </a:spcBef>
        <a:spcAft>
          <a:spcPct val="0"/>
        </a:spcAft>
        <a:defRPr sz="4400">
          <a:solidFill>
            <a:schemeClr val="tx1"/>
          </a:solidFill>
          <a:latin typeface="Arial" pitchFamily="34" charset="0"/>
        </a:defRPr>
      </a:lvl3pPr>
      <a:lvl4pPr algn="l" rtl="0" fontAlgn="base">
        <a:spcBef>
          <a:spcPct val="0"/>
        </a:spcBef>
        <a:spcAft>
          <a:spcPct val="0"/>
        </a:spcAft>
        <a:defRPr sz="4400">
          <a:solidFill>
            <a:schemeClr val="tx1"/>
          </a:solidFill>
          <a:latin typeface="Arial" pitchFamily="34" charset="0"/>
        </a:defRPr>
      </a:lvl4pPr>
      <a:lvl5pPr algn="l" rtl="0" fontAlgn="base">
        <a:spcBef>
          <a:spcPct val="0"/>
        </a:spcBef>
        <a:spcAft>
          <a:spcPct val="0"/>
        </a:spcAft>
        <a:defRPr sz="4400">
          <a:solidFill>
            <a:schemeClr val="tx1"/>
          </a:solidFill>
          <a:latin typeface="Arial" pitchFamily="34" charset="0"/>
        </a:defRPr>
      </a:lvl5pPr>
      <a:lvl6pPr marL="457200" algn="l" rtl="0" fontAlgn="base">
        <a:spcBef>
          <a:spcPct val="0"/>
        </a:spcBef>
        <a:spcAft>
          <a:spcPct val="0"/>
        </a:spcAft>
        <a:defRPr sz="4400">
          <a:solidFill>
            <a:schemeClr val="tx1"/>
          </a:solidFill>
          <a:latin typeface="Arial" pitchFamily="34" charset="0"/>
        </a:defRPr>
      </a:lvl6pPr>
      <a:lvl7pPr marL="914400" algn="l" rtl="0" fontAlgn="base">
        <a:spcBef>
          <a:spcPct val="0"/>
        </a:spcBef>
        <a:spcAft>
          <a:spcPct val="0"/>
        </a:spcAft>
        <a:defRPr sz="4400">
          <a:solidFill>
            <a:schemeClr val="tx1"/>
          </a:solidFill>
          <a:latin typeface="Arial" pitchFamily="34" charset="0"/>
        </a:defRPr>
      </a:lvl7pPr>
      <a:lvl8pPr marL="1371600" algn="l" rtl="0" fontAlgn="base">
        <a:spcBef>
          <a:spcPct val="0"/>
        </a:spcBef>
        <a:spcAft>
          <a:spcPct val="0"/>
        </a:spcAft>
        <a:defRPr sz="4400">
          <a:solidFill>
            <a:schemeClr val="tx1"/>
          </a:solidFill>
          <a:latin typeface="Arial" pitchFamily="34" charset="0"/>
        </a:defRPr>
      </a:lvl8pPr>
      <a:lvl9pPr marL="1828800" algn="l" rtl="0" fontAlgn="base">
        <a:spcBef>
          <a:spcPct val="0"/>
        </a:spcBef>
        <a:spcAft>
          <a:spcPct val="0"/>
        </a:spcAft>
        <a:defRPr sz="4400">
          <a:solidFill>
            <a:schemeClr val="tx1"/>
          </a:solidFill>
          <a:latin typeface="Arial" pitchFamily="34"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3943350" y="3262313"/>
            <a:ext cx="9144000" cy="0"/>
          </a:xfrm>
          <a:prstGeom prst="rect">
            <a:avLst/>
          </a:prstGeom>
          <a:noFill/>
          <a:ln w="9525">
            <a:noFill/>
            <a:miter lim="800000"/>
            <a:headEnd/>
            <a:tailEnd/>
          </a:ln>
          <a:effectLst/>
        </p:spPr>
        <p:txBody>
          <a:bodyPr>
            <a:spAutoFit/>
          </a:bodyPr>
          <a:lstStyle/>
          <a:p>
            <a:endParaRPr lang="ar-EG">
              <a:solidFill>
                <a:srgbClr val="FFFFFF"/>
              </a:solidFill>
            </a:endParaRPr>
          </a:p>
        </p:txBody>
      </p:sp>
      <p:pic>
        <p:nvPicPr>
          <p:cNvPr id="57347" name="Picture 3" descr="B"/>
          <p:cNvPicPr>
            <a:picLocks noChangeAspect="1" noChangeArrowheads="1"/>
          </p:cNvPicPr>
          <p:nvPr/>
        </p:nvPicPr>
        <p:blipFill>
          <a:blip r:embed="rId2">
            <a:clrChange>
              <a:clrFrom>
                <a:srgbClr val="FFFFFF"/>
              </a:clrFrom>
              <a:clrTo>
                <a:srgbClr val="FFFFFF">
                  <a:alpha val="0"/>
                </a:srgbClr>
              </a:clrTo>
            </a:clrChange>
            <a:lum bright="100000"/>
          </a:blip>
          <a:srcRect/>
          <a:stretch>
            <a:fillRect/>
          </a:stretch>
        </p:blipFill>
        <p:spPr bwMode="auto">
          <a:xfrm>
            <a:off x="0" y="2000240"/>
            <a:ext cx="9144000" cy="2424113"/>
          </a:xfrm>
          <a:prstGeom prst="rect">
            <a:avLst/>
          </a:prstGeom>
          <a:noFill/>
          <a:effectLst>
            <a:outerShdw dist="71842" dir="2700000" algn="ctr" rotWithShape="0">
              <a:schemeClr val="bg1"/>
            </a:outerShdw>
          </a:effectLst>
        </p:spPr>
      </p:pic>
    </p:spTree>
    <p:extLst>
      <p:ext uri="{BB962C8B-B14F-4D97-AF65-F5344CB8AC3E}">
        <p14:creationId xmlns:p14="http://schemas.microsoft.com/office/powerpoint/2010/main" val="3159257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90600"/>
            <a:ext cx="6477000" cy="3908762"/>
          </a:xfrm>
          <a:prstGeom prst="rect">
            <a:avLst/>
          </a:prstGeom>
        </p:spPr>
        <p:txBody>
          <a:bodyPr wrap="square">
            <a:spAutoFit/>
          </a:bodyPr>
          <a:lstStyle/>
          <a:p>
            <a:r>
              <a:rPr lang="en-US" sz="4000" b="1" dirty="0" err="1" smtClean="0">
                <a:solidFill>
                  <a:prstClr val="black"/>
                </a:solidFill>
              </a:rPr>
              <a:t>Haemodynamic</a:t>
            </a:r>
            <a:r>
              <a:rPr lang="en-US" sz="4000" b="1" dirty="0" smtClean="0">
                <a:solidFill>
                  <a:prstClr val="black"/>
                </a:solidFill>
              </a:rPr>
              <a:t> effects of PE depend on:-</a:t>
            </a:r>
          </a:p>
          <a:p>
            <a:endParaRPr lang="en-US" sz="4000" b="1" dirty="0" smtClean="0">
              <a:solidFill>
                <a:prstClr val="black"/>
              </a:solidFill>
            </a:endParaRPr>
          </a:p>
          <a:p>
            <a:r>
              <a:rPr lang="en-US" sz="3200" dirty="0" smtClean="0">
                <a:solidFill>
                  <a:prstClr val="black"/>
                </a:solidFill>
              </a:rPr>
              <a:t>1- </a:t>
            </a:r>
            <a:r>
              <a:rPr lang="en-US" sz="3200" dirty="0">
                <a:solidFill>
                  <a:prstClr val="black"/>
                </a:solidFill>
              </a:rPr>
              <a:t>T</a:t>
            </a:r>
            <a:r>
              <a:rPr lang="en-US" sz="3200" dirty="0" smtClean="0">
                <a:solidFill>
                  <a:prstClr val="black"/>
                </a:solidFill>
              </a:rPr>
              <a:t>he size of the thrombus</a:t>
            </a:r>
          </a:p>
          <a:p>
            <a:r>
              <a:rPr lang="en-US" sz="3200" dirty="0" smtClean="0">
                <a:solidFill>
                  <a:prstClr val="black"/>
                </a:solidFill>
              </a:rPr>
              <a:t>2-pre-existing state of the myocardium and pulmonary parenchyma</a:t>
            </a:r>
            <a:endParaRPr lang="en-US" sz="3200" dirty="0">
              <a:solidFill>
                <a:prstClr val="black"/>
              </a:solidFill>
            </a:endParaRPr>
          </a:p>
        </p:txBody>
      </p:sp>
    </p:spTree>
    <p:extLst>
      <p:ext uri="{BB962C8B-B14F-4D97-AF65-F5344CB8AC3E}">
        <p14:creationId xmlns:p14="http://schemas.microsoft.com/office/powerpoint/2010/main" val="1335695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PE, Clinical Features</a:t>
            </a:r>
          </a:p>
        </p:txBody>
      </p:sp>
      <p:sp>
        <p:nvSpPr>
          <p:cNvPr id="16387" name="Rectangle 3"/>
          <p:cNvSpPr>
            <a:spLocks noGrp="1" noChangeArrowheads="1"/>
          </p:cNvSpPr>
          <p:nvPr>
            <p:ph type="body" idx="1"/>
          </p:nvPr>
        </p:nvSpPr>
        <p:spPr/>
        <p:txBody>
          <a:bodyPr/>
          <a:lstStyle/>
          <a:p>
            <a:r>
              <a:rPr lang="en-US" dirty="0"/>
              <a:t>Size of the embolus and blood vessel occluded.</a:t>
            </a:r>
          </a:p>
          <a:p>
            <a:r>
              <a:rPr lang="en-US" dirty="0"/>
              <a:t>State of the lung.</a:t>
            </a:r>
          </a:p>
          <a:p>
            <a:r>
              <a:rPr lang="en-US" dirty="0"/>
              <a:t>Associated disease(s).</a:t>
            </a:r>
          </a:p>
        </p:txBody>
      </p:sp>
    </p:spTree>
    <p:extLst>
      <p:ext uri="{BB962C8B-B14F-4D97-AF65-F5344CB8AC3E}">
        <p14:creationId xmlns:p14="http://schemas.microsoft.com/office/powerpoint/2010/main" val="13297859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b="1" dirty="0" smtClean="0">
                <a:latin typeface="+mn-lt"/>
              </a:rPr>
              <a:t>Clinical Features </a:t>
            </a:r>
          </a:p>
        </p:txBody>
      </p:sp>
      <p:sp>
        <p:nvSpPr>
          <p:cNvPr id="30723" name="Rectangle 3"/>
          <p:cNvSpPr>
            <a:spLocks noGrp="1" noChangeArrowheads="1"/>
          </p:cNvSpPr>
          <p:nvPr>
            <p:ph type="body" idx="1"/>
          </p:nvPr>
        </p:nvSpPr>
        <p:spPr>
          <a:xfrm>
            <a:off x="457200" y="1600200"/>
            <a:ext cx="8382000" cy="5029200"/>
          </a:xfrm>
        </p:spPr>
        <p:txBody>
          <a:bodyPr/>
          <a:lstStyle/>
          <a:p>
            <a:pPr marL="609600" indent="-609600" eaLnBrk="1" hangingPunct="1">
              <a:lnSpc>
                <a:spcPct val="80000"/>
              </a:lnSpc>
              <a:buFont typeface="Wingdings" pitchFamily="2" charset="2"/>
              <a:buNone/>
            </a:pPr>
            <a:endParaRPr lang="en-US" sz="2800" dirty="0" smtClean="0"/>
          </a:p>
          <a:p>
            <a:pPr marL="609600" indent="-609600" eaLnBrk="1" hangingPunct="1">
              <a:lnSpc>
                <a:spcPct val="80000"/>
              </a:lnSpc>
              <a:buFont typeface="Wingdings" pitchFamily="2" charset="2"/>
              <a:buNone/>
            </a:pPr>
            <a:r>
              <a:rPr lang="en-US" sz="2800" dirty="0" smtClean="0"/>
              <a:t>Symptoms in Patients with </a:t>
            </a:r>
            <a:r>
              <a:rPr lang="en-US" sz="2800" dirty="0" err="1" smtClean="0"/>
              <a:t>Angio</a:t>
            </a:r>
            <a:r>
              <a:rPr lang="en-US" sz="2800" dirty="0" smtClean="0"/>
              <a:t> Proven PTE</a:t>
            </a:r>
          </a:p>
          <a:p>
            <a:pPr marL="609600" indent="-609600" eaLnBrk="1" hangingPunct="1">
              <a:lnSpc>
                <a:spcPct val="80000"/>
              </a:lnSpc>
              <a:buFont typeface="Wingdings" pitchFamily="2" charset="2"/>
              <a:buNone/>
            </a:pPr>
            <a:r>
              <a:rPr lang="en-US" sz="2800" dirty="0" smtClean="0"/>
              <a:t>		</a:t>
            </a:r>
          </a:p>
          <a:p>
            <a:pPr marL="609600" indent="-609600" eaLnBrk="1" hangingPunct="1">
              <a:lnSpc>
                <a:spcPct val="80000"/>
              </a:lnSpc>
              <a:buFont typeface="Wingdings" pitchFamily="2" charset="2"/>
              <a:buNone/>
            </a:pPr>
            <a:r>
              <a:rPr lang="en-US" sz="2400" dirty="0" smtClean="0"/>
              <a:t>		</a:t>
            </a:r>
            <a:r>
              <a:rPr lang="en-US" sz="2400" u="sng" dirty="0" smtClean="0"/>
              <a:t>Symptom				Percent</a:t>
            </a:r>
          </a:p>
          <a:p>
            <a:pPr marL="609600" indent="-609600" eaLnBrk="1" hangingPunct="1">
              <a:lnSpc>
                <a:spcPct val="80000"/>
              </a:lnSpc>
              <a:buFont typeface="Wingdings" pitchFamily="2" charset="2"/>
              <a:buNone/>
            </a:pPr>
            <a:r>
              <a:rPr lang="en-US" sz="1800" dirty="0" smtClean="0"/>
              <a:t>	</a:t>
            </a:r>
          </a:p>
          <a:p>
            <a:pPr marL="609600" indent="-609600" eaLnBrk="1" hangingPunct="1">
              <a:lnSpc>
                <a:spcPct val="80000"/>
              </a:lnSpc>
              <a:buFont typeface="Wingdings" pitchFamily="2" charset="2"/>
              <a:buNone/>
            </a:pPr>
            <a:r>
              <a:rPr lang="en-US" sz="1800" dirty="0" smtClean="0"/>
              <a:t>		</a:t>
            </a:r>
            <a:r>
              <a:rPr lang="en-US" sz="2000" b="1" dirty="0" smtClean="0"/>
              <a:t>Dyspnea					84</a:t>
            </a:r>
          </a:p>
          <a:p>
            <a:pPr marL="609600" indent="-609600" eaLnBrk="1" hangingPunct="1">
              <a:lnSpc>
                <a:spcPct val="80000"/>
              </a:lnSpc>
              <a:buFont typeface="Wingdings" pitchFamily="2" charset="2"/>
              <a:buNone/>
            </a:pPr>
            <a:r>
              <a:rPr lang="en-US" sz="2000" b="1" dirty="0" smtClean="0"/>
              <a:t>		Chest Pain, </a:t>
            </a:r>
            <a:r>
              <a:rPr lang="en-US" sz="2000" b="1" dirty="0" err="1" smtClean="0"/>
              <a:t>pleuritic</a:t>
            </a:r>
            <a:r>
              <a:rPr lang="en-US" sz="2000" b="1" dirty="0" smtClean="0"/>
              <a:t>			74</a:t>
            </a:r>
          </a:p>
          <a:p>
            <a:pPr marL="609600" indent="-609600" eaLnBrk="1" hangingPunct="1">
              <a:lnSpc>
                <a:spcPct val="80000"/>
              </a:lnSpc>
              <a:buFont typeface="Wingdings" pitchFamily="2" charset="2"/>
              <a:buNone/>
            </a:pPr>
            <a:r>
              <a:rPr lang="en-US" sz="2000" b="1" dirty="0" smtClean="0"/>
              <a:t>		Anxiety					59</a:t>
            </a:r>
          </a:p>
          <a:p>
            <a:pPr marL="609600" indent="-609600" eaLnBrk="1" hangingPunct="1">
              <a:lnSpc>
                <a:spcPct val="80000"/>
              </a:lnSpc>
              <a:buFont typeface="Wingdings" pitchFamily="2" charset="2"/>
              <a:buNone/>
            </a:pPr>
            <a:r>
              <a:rPr lang="en-US" sz="2000" b="1" dirty="0" smtClean="0"/>
              <a:t>		Cough					53</a:t>
            </a:r>
          </a:p>
          <a:p>
            <a:pPr marL="609600" indent="-609600" eaLnBrk="1" hangingPunct="1">
              <a:lnSpc>
                <a:spcPct val="80000"/>
              </a:lnSpc>
              <a:buFont typeface="Wingdings" pitchFamily="2" charset="2"/>
              <a:buNone/>
            </a:pPr>
            <a:r>
              <a:rPr lang="en-US" sz="2000" b="1" dirty="0" smtClean="0"/>
              <a:t>		Hemoptysis				30</a:t>
            </a:r>
          </a:p>
          <a:p>
            <a:pPr marL="609600" indent="-609600" eaLnBrk="1" hangingPunct="1">
              <a:lnSpc>
                <a:spcPct val="80000"/>
              </a:lnSpc>
              <a:buFont typeface="Wingdings" pitchFamily="2" charset="2"/>
              <a:buNone/>
            </a:pPr>
            <a:r>
              <a:rPr lang="en-US" sz="2000" b="1" dirty="0" smtClean="0"/>
              <a:t>		Sweating				27</a:t>
            </a:r>
          </a:p>
          <a:p>
            <a:pPr marL="609600" indent="-609600" eaLnBrk="1" hangingPunct="1">
              <a:lnSpc>
                <a:spcPct val="80000"/>
              </a:lnSpc>
              <a:buFont typeface="Wingdings" pitchFamily="2" charset="2"/>
              <a:buNone/>
            </a:pPr>
            <a:r>
              <a:rPr lang="en-US" sz="2000" b="1" dirty="0" smtClean="0"/>
              <a:t>		Chest Pain, </a:t>
            </a:r>
            <a:r>
              <a:rPr lang="en-US" sz="2000" b="1" dirty="0" err="1" smtClean="0"/>
              <a:t>nonpleuritic</a:t>
            </a:r>
            <a:r>
              <a:rPr lang="en-US" sz="2000" b="1" dirty="0" smtClean="0"/>
              <a:t>			14</a:t>
            </a:r>
          </a:p>
          <a:p>
            <a:pPr marL="609600" indent="-609600" eaLnBrk="1" hangingPunct="1">
              <a:lnSpc>
                <a:spcPct val="80000"/>
              </a:lnSpc>
              <a:buFont typeface="Wingdings" pitchFamily="2" charset="2"/>
              <a:buNone/>
            </a:pPr>
            <a:r>
              <a:rPr lang="en-US" sz="2000" b="1" dirty="0" smtClean="0"/>
              <a:t>		Syncope					13</a:t>
            </a:r>
          </a:p>
        </p:txBody>
      </p:sp>
    </p:spTree>
    <p:extLst>
      <p:ext uri="{BB962C8B-B14F-4D97-AF65-F5344CB8AC3E}">
        <p14:creationId xmlns:p14="http://schemas.microsoft.com/office/powerpoint/2010/main" val="396303969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a:t>Clinical Diagnosis of PE</a:t>
            </a:r>
          </a:p>
        </p:txBody>
      </p:sp>
      <p:sp>
        <p:nvSpPr>
          <p:cNvPr id="71683" name="Rectangle 3"/>
          <p:cNvSpPr>
            <a:spLocks noGrp="1" noChangeArrowheads="1"/>
          </p:cNvSpPr>
          <p:nvPr>
            <p:ph type="body" idx="1"/>
          </p:nvPr>
        </p:nvSpPr>
        <p:spPr/>
        <p:txBody>
          <a:bodyPr>
            <a:normAutofit lnSpcReduction="10000"/>
          </a:bodyPr>
          <a:lstStyle/>
          <a:p>
            <a:r>
              <a:rPr lang="en-US" sz="3600" dirty="0"/>
              <a:t>In summary, clinical signs, symptoms and routine tests do not allow for the exclusion or confirmation of acute PE but may increase the index of its suspicion</a:t>
            </a:r>
          </a:p>
          <a:p>
            <a:r>
              <a:rPr lang="en-US" sz="3600" dirty="0"/>
              <a:t>Consider PE in cases of unexplained tachycardia or </a:t>
            </a:r>
            <a:r>
              <a:rPr lang="en-US" sz="3600" dirty="0" smtClean="0"/>
              <a:t>syncope.</a:t>
            </a:r>
          </a:p>
          <a:p>
            <a:r>
              <a:rPr lang="en-US" sz="3600" dirty="0" smtClean="0"/>
              <a:t>In pts with pre-existing CHF or COPD, worsening </a:t>
            </a:r>
            <a:r>
              <a:rPr lang="en-US" sz="3600" dirty="0" err="1" smtClean="0"/>
              <a:t>dyspnea</a:t>
            </a:r>
            <a:r>
              <a:rPr lang="en-US" sz="3600" dirty="0" smtClean="0"/>
              <a:t> may indicate PE.</a:t>
            </a:r>
          </a:p>
          <a:p>
            <a:endParaRPr lang="en-US" sz="3600" dirty="0"/>
          </a:p>
        </p:txBody>
      </p:sp>
    </p:spTree>
    <p:extLst>
      <p:ext uri="{BB962C8B-B14F-4D97-AF65-F5344CB8AC3E}">
        <p14:creationId xmlns:p14="http://schemas.microsoft.com/office/powerpoint/2010/main" val="14141940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sz="4000" dirty="0"/>
              <a:t>Diagnosis-Probability Assessment</a:t>
            </a:r>
          </a:p>
        </p:txBody>
      </p:sp>
      <p:sp>
        <p:nvSpPr>
          <p:cNvPr id="19459" name="Rectangle 3"/>
          <p:cNvSpPr>
            <a:spLocks noGrp="1" noChangeArrowheads="1"/>
          </p:cNvSpPr>
          <p:nvPr>
            <p:ph type="body" idx="1"/>
          </p:nvPr>
        </p:nvSpPr>
        <p:spPr/>
        <p:txBody>
          <a:bodyPr/>
          <a:lstStyle/>
          <a:p>
            <a:r>
              <a:rPr lang="en-US" dirty="0"/>
              <a:t>Implicit clinical </a:t>
            </a:r>
            <a:r>
              <a:rPr lang="en-US" dirty="0" err="1"/>
              <a:t>judgement</a:t>
            </a:r>
            <a:r>
              <a:rPr lang="en-US" dirty="0"/>
              <a:t> is fairly accurate: “Do you think this patient has a PE?”</a:t>
            </a:r>
          </a:p>
          <a:p>
            <a:r>
              <a:rPr lang="en-US" dirty="0"/>
              <a:t>Validated prediction rules standardize clinical </a:t>
            </a:r>
            <a:r>
              <a:rPr lang="en-US" dirty="0" err="1"/>
              <a:t>judgement</a:t>
            </a:r>
            <a:r>
              <a:rPr lang="en-US" dirty="0"/>
              <a:t> </a:t>
            </a:r>
          </a:p>
          <a:p>
            <a:pPr lvl="2"/>
            <a:r>
              <a:rPr lang="en-US" dirty="0"/>
              <a:t>Wells</a:t>
            </a:r>
          </a:p>
          <a:p>
            <a:pPr lvl="2"/>
            <a:r>
              <a:rPr lang="en-US" dirty="0"/>
              <a:t>Geneva</a:t>
            </a:r>
          </a:p>
        </p:txBody>
      </p:sp>
    </p:spTree>
    <p:extLst>
      <p:ext uri="{BB962C8B-B14F-4D97-AF65-F5344CB8AC3E}">
        <p14:creationId xmlns:p14="http://schemas.microsoft.com/office/powerpoint/2010/main" val="30193096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defRPr/>
            </a:pPr>
            <a:r>
              <a:rPr lang="en-US" b="1" dirty="0" smtClean="0">
                <a:latin typeface="+mn-lt"/>
              </a:rPr>
              <a:t>Diagnostic Test</a:t>
            </a:r>
          </a:p>
        </p:txBody>
      </p:sp>
      <p:sp>
        <p:nvSpPr>
          <p:cNvPr id="33795" name="Rectangle 3"/>
          <p:cNvSpPr>
            <a:spLocks noGrp="1" noChangeArrowheads="1"/>
          </p:cNvSpPr>
          <p:nvPr>
            <p:ph type="body" idx="1"/>
          </p:nvPr>
        </p:nvSpPr>
        <p:spPr>
          <a:xfrm>
            <a:off x="457200" y="1722756"/>
            <a:ext cx="8275637" cy="4654550"/>
          </a:xfrm>
        </p:spPr>
        <p:txBody>
          <a:bodyPr/>
          <a:lstStyle/>
          <a:p>
            <a:pPr eaLnBrk="1" hangingPunct="1">
              <a:lnSpc>
                <a:spcPct val="70000"/>
              </a:lnSpc>
              <a:buClr>
                <a:schemeClr val="accent2"/>
              </a:buClr>
            </a:pPr>
            <a:r>
              <a:rPr lang="en-US" sz="2800" b="1" dirty="0" smtClean="0">
                <a:solidFill>
                  <a:schemeClr val="accent2"/>
                </a:solidFill>
              </a:rPr>
              <a:t>Imaging Studies</a:t>
            </a:r>
          </a:p>
          <a:p>
            <a:pPr lvl="1" eaLnBrk="1" hangingPunct="1">
              <a:lnSpc>
                <a:spcPct val="80000"/>
              </a:lnSpc>
            </a:pPr>
            <a:r>
              <a:rPr lang="en-US" b="1" dirty="0" err="1" smtClean="0"/>
              <a:t>CXR</a:t>
            </a:r>
            <a:endParaRPr lang="en-US" b="1" dirty="0" smtClean="0"/>
          </a:p>
          <a:p>
            <a:pPr lvl="1" eaLnBrk="1" hangingPunct="1">
              <a:lnSpc>
                <a:spcPct val="80000"/>
              </a:lnSpc>
            </a:pPr>
            <a:r>
              <a:rPr lang="en-US" b="1" dirty="0" smtClean="0"/>
              <a:t>V/Q Scans</a:t>
            </a:r>
          </a:p>
          <a:p>
            <a:pPr lvl="1" eaLnBrk="1" hangingPunct="1">
              <a:lnSpc>
                <a:spcPct val="80000"/>
              </a:lnSpc>
            </a:pPr>
            <a:r>
              <a:rPr lang="en-US" b="1" dirty="0" smtClean="0"/>
              <a:t>Spiral Chest CT</a:t>
            </a:r>
          </a:p>
          <a:p>
            <a:pPr lvl="1" eaLnBrk="1" hangingPunct="1">
              <a:lnSpc>
                <a:spcPct val="80000"/>
              </a:lnSpc>
            </a:pPr>
            <a:r>
              <a:rPr lang="en-US" b="1" dirty="0" smtClean="0"/>
              <a:t>Pulmonary Angiography</a:t>
            </a:r>
          </a:p>
          <a:p>
            <a:pPr lvl="1" eaLnBrk="1" hangingPunct="1">
              <a:lnSpc>
                <a:spcPct val="80000"/>
              </a:lnSpc>
            </a:pPr>
            <a:r>
              <a:rPr lang="en-US" b="1" dirty="0" err="1" smtClean="0"/>
              <a:t>Echocardiograpy</a:t>
            </a:r>
            <a:endParaRPr lang="en-US" b="1" dirty="0" smtClean="0"/>
          </a:p>
          <a:p>
            <a:pPr lvl="1" eaLnBrk="1" hangingPunct="1">
              <a:lnSpc>
                <a:spcPct val="80000"/>
              </a:lnSpc>
            </a:pPr>
            <a:endParaRPr lang="en-US" b="1" dirty="0" smtClean="0"/>
          </a:p>
          <a:p>
            <a:pPr eaLnBrk="1" hangingPunct="1">
              <a:lnSpc>
                <a:spcPct val="70000"/>
              </a:lnSpc>
              <a:buClr>
                <a:schemeClr val="accent2"/>
              </a:buClr>
            </a:pPr>
            <a:r>
              <a:rPr lang="en-US" sz="2800" b="1" dirty="0" smtClean="0">
                <a:solidFill>
                  <a:schemeClr val="accent2"/>
                </a:solidFill>
              </a:rPr>
              <a:t>Laboratory Analysis</a:t>
            </a:r>
          </a:p>
          <a:p>
            <a:pPr lvl="1" eaLnBrk="1" hangingPunct="1">
              <a:lnSpc>
                <a:spcPct val="80000"/>
              </a:lnSpc>
            </a:pPr>
            <a:r>
              <a:rPr lang="en-US" sz="2400" b="1" dirty="0" err="1" smtClean="0"/>
              <a:t>CBC</a:t>
            </a:r>
            <a:r>
              <a:rPr lang="en-US" sz="2400" b="1" dirty="0" smtClean="0"/>
              <a:t>, </a:t>
            </a:r>
            <a:r>
              <a:rPr lang="en-US" sz="2400" b="1" dirty="0" err="1" smtClean="0"/>
              <a:t>ESR</a:t>
            </a:r>
            <a:r>
              <a:rPr lang="en-US" sz="2400" b="1" dirty="0" smtClean="0"/>
              <a:t>, </a:t>
            </a:r>
            <a:r>
              <a:rPr lang="en-US" sz="2400" b="1" dirty="0" err="1" smtClean="0"/>
              <a:t>Hgb</a:t>
            </a:r>
            <a:r>
              <a:rPr lang="en-US" sz="2400" b="1" dirty="0" smtClean="0"/>
              <a:t>/</a:t>
            </a:r>
            <a:r>
              <a:rPr lang="en-US" sz="2400" b="1" dirty="0" err="1" smtClean="0"/>
              <a:t>Hct</a:t>
            </a:r>
            <a:r>
              <a:rPr lang="en-US" sz="2400" b="1" dirty="0" smtClean="0"/>
              <a:t>, </a:t>
            </a:r>
          </a:p>
          <a:p>
            <a:pPr lvl="1" eaLnBrk="1" hangingPunct="1">
              <a:lnSpc>
                <a:spcPct val="80000"/>
              </a:lnSpc>
            </a:pPr>
            <a:r>
              <a:rPr lang="en-US" sz="2400" b="1" dirty="0" smtClean="0"/>
              <a:t>D-</a:t>
            </a:r>
            <a:r>
              <a:rPr lang="en-US" sz="2400" b="1" dirty="0" err="1" smtClean="0"/>
              <a:t>Dimer</a:t>
            </a:r>
            <a:endParaRPr lang="en-US" sz="2400" b="1" dirty="0" smtClean="0"/>
          </a:p>
          <a:p>
            <a:pPr lvl="1" eaLnBrk="1" hangingPunct="1">
              <a:lnSpc>
                <a:spcPct val="80000"/>
              </a:lnSpc>
            </a:pPr>
            <a:r>
              <a:rPr lang="en-US" sz="2400" b="1" dirty="0" err="1" smtClean="0"/>
              <a:t>ABG’s</a:t>
            </a:r>
            <a:endParaRPr lang="en-US" sz="2400" b="1" dirty="0" smtClean="0"/>
          </a:p>
          <a:p>
            <a:pPr lvl="1" eaLnBrk="1" hangingPunct="1">
              <a:lnSpc>
                <a:spcPct val="80000"/>
              </a:lnSpc>
            </a:pPr>
            <a:endParaRPr lang="en-US" sz="1800" dirty="0" smtClean="0"/>
          </a:p>
        </p:txBody>
      </p:sp>
      <p:pic>
        <p:nvPicPr>
          <p:cNvPr id="33796" name="Picture 4"/>
          <p:cNvPicPr>
            <a:picLocks noChangeAspect="1" noChangeArrowheads="1"/>
          </p:cNvPicPr>
          <p:nvPr/>
        </p:nvPicPr>
        <p:blipFill>
          <a:blip r:embed="rId3"/>
          <a:srcRect/>
          <a:stretch>
            <a:fillRect/>
          </a:stretch>
        </p:blipFill>
        <p:spPr bwMode="auto">
          <a:xfrm>
            <a:off x="0" y="0"/>
            <a:ext cx="1279525" cy="957263"/>
          </a:xfrm>
          <a:prstGeom prst="rect">
            <a:avLst/>
          </a:prstGeom>
          <a:noFill/>
          <a:ln w="12700">
            <a:noFill/>
            <a:miter lim="800000"/>
            <a:headEnd type="none" w="sm" len="sm"/>
            <a:tailEnd type="none" w="sm" len="sm"/>
          </a:ln>
        </p:spPr>
      </p:pic>
    </p:spTree>
    <p:extLst>
      <p:ext uri="{BB962C8B-B14F-4D97-AF65-F5344CB8AC3E}">
        <p14:creationId xmlns:p14="http://schemas.microsoft.com/office/powerpoint/2010/main" val="357739237"/>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subTitle" idx="1"/>
          </p:nvPr>
        </p:nvSpPr>
        <p:spPr>
          <a:xfrm>
            <a:off x="1143000" y="304800"/>
            <a:ext cx="7086600" cy="1371600"/>
          </a:xfrm>
        </p:spPr>
        <p:txBody>
          <a:bodyPr/>
          <a:lstStyle/>
          <a:p>
            <a:r>
              <a:rPr lang="en-US" sz="8800"/>
              <a:t>THANK YOU</a:t>
            </a:r>
          </a:p>
        </p:txBody>
      </p:sp>
      <p:pic>
        <p:nvPicPr>
          <p:cNvPr id="58371" name="Picture 3" descr="476040"/>
          <p:cNvPicPr>
            <a:picLocks noChangeAspect="1" noChangeArrowheads="1"/>
          </p:cNvPicPr>
          <p:nvPr/>
        </p:nvPicPr>
        <p:blipFill>
          <a:blip r:embed="rId2"/>
          <a:srcRect/>
          <a:stretch>
            <a:fillRect/>
          </a:stretch>
        </p:blipFill>
        <p:spPr bwMode="auto">
          <a:xfrm>
            <a:off x="1600200" y="1676400"/>
            <a:ext cx="6248400" cy="4495800"/>
          </a:xfrm>
          <a:prstGeom prst="rect">
            <a:avLst/>
          </a:prstGeom>
          <a:noFill/>
        </p:spPr>
      </p:pic>
    </p:spTree>
    <p:extLst>
      <p:ext uri="{BB962C8B-B14F-4D97-AF65-F5344CB8AC3E}">
        <p14:creationId xmlns:p14="http://schemas.microsoft.com/office/powerpoint/2010/main" val="35357717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059362"/>
          </a:xfrm>
        </p:spPr>
        <p:txBody>
          <a:bodyPr>
            <a:normAutofit/>
          </a:bodyPr>
          <a:lstStyle/>
          <a:p>
            <a:r>
              <a:rPr lang="en-US" sz="6000" b="1" dirty="0" smtClean="0"/>
              <a:t>Pulmonary Embolism</a:t>
            </a:r>
            <a:endParaRPr lang="en-US" sz="6000" b="1" dirty="0"/>
          </a:p>
        </p:txBody>
      </p:sp>
    </p:spTree>
    <p:extLst>
      <p:ext uri="{BB962C8B-B14F-4D97-AF65-F5344CB8AC3E}">
        <p14:creationId xmlns:p14="http://schemas.microsoft.com/office/powerpoint/2010/main" val="10780741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normAutofit/>
          </a:bodyPr>
          <a:lstStyle/>
          <a:p>
            <a:pPr eaLnBrk="1" hangingPunct="1"/>
            <a:r>
              <a:rPr lang="en-GB" altLang="en-US" dirty="0" smtClean="0"/>
              <a:t>Background</a:t>
            </a:r>
          </a:p>
        </p:txBody>
      </p:sp>
      <p:sp>
        <p:nvSpPr>
          <p:cNvPr id="4099" name="Content Placeholder 2"/>
          <p:cNvSpPr>
            <a:spLocks noGrp="1"/>
          </p:cNvSpPr>
          <p:nvPr>
            <p:ph idx="1"/>
          </p:nvPr>
        </p:nvSpPr>
        <p:spPr>
          <a:xfrm>
            <a:off x="457200" y="1295400"/>
            <a:ext cx="8229600" cy="4830763"/>
          </a:xfrm>
        </p:spPr>
        <p:txBody>
          <a:bodyPr>
            <a:normAutofit fontScale="92500" lnSpcReduction="10000"/>
          </a:bodyPr>
          <a:lstStyle/>
          <a:p>
            <a:pPr marL="723900" indent="-361950" eaLnBrk="1" hangingPunct="1">
              <a:spcBef>
                <a:spcPts val="0"/>
              </a:spcBef>
              <a:spcAft>
                <a:spcPts val="1200"/>
              </a:spcAft>
              <a:buFontTx/>
              <a:buChar char="•"/>
              <a:tabLst>
                <a:tab pos="723900" algn="l"/>
              </a:tabLst>
              <a:defRPr/>
            </a:pPr>
            <a:r>
              <a:rPr lang="en-GB" dirty="0"/>
              <a:t>Thrombus (blood clot) forms in a vein </a:t>
            </a:r>
          </a:p>
          <a:p>
            <a:pPr marL="723900" indent="-361950" eaLnBrk="1" hangingPunct="1">
              <a:spcBef>
                <a:spcPts val="0"/>
              </a:spcBef>
              <a:spcAft>
                <a:spcPts val="1200"/>
              </a:spcAft>
              <a:buFontTx/>
              <a:buChar char="•"/>
              <a:tabLst>
                <a:tab pos="723900" algn="l"/>
              </a:tabLst>
              <a:defRPr/>
            </a:pPr>
            <a:r>
              <a:rPr lang="en-GB" dirty="0"/>
              <a:t>Deep vein thrombosis - in deep veins of leg or pelvis </a:t>
            </a:r>
          </a:p>
          <a:p>
            <a:pPr marL="723900" indent="-361950" eaLnBrk="1" hangingPunct="1">
              <a:spcBef>
                <a:spcPts val="0"/>
              </a:spcBef>
              <a:spcAft>
                <a:spcPts val="1200"/>
              </a:spcAft>
              <a:buFontTx/>
              <a:buChar char="•"/>
              <a:tabLst>
                <a:tab pos="723900" algn="l"/>
              </a:tabLst>
              <a:defRPr/>
            </a:pPr>
            <a:r>
              <a:rPr lang="en-GB" dirty="0"/>
              <a:t>Pulmonary embolism -  thrombus dislodges and travels to pulmonary arteries</a:t>
            </a:r>
          </a:p>
          <a:p>
            <a:pPr marL="723900" indent="-361950" eaLnBrk="1" hangingPunct="1">
              <a:spcBef>
                <a:spcPts val="0"/>
              </a:spcBef>
              <a:spcAft>
                <a:spcPts val="1200"/>
              </a:spcAft>
              <a:buFontTx/>
              <a:buChar char="•"/>
              <a:tabLst>
                <a:tab pos="723900" algn="l"/>
              </a:tabLst>
              <a:defRPr/>
            </a:pPr>
            <a:r>
              <a:rPr lang="en-GB" dirty="0"/>
              <a:t>Term ‘venous thromboembolism’ includes DVT </a:t>
            </a:r>
            <a:r>
              <a:rPr lang="en-GB" dirty="0" smtClean="0"/>
              <a:t>and PE</a:t>
            </a:r>
            <a:endParaRPr lang="en-GB" dirty="0"/>
          </a:p>
          <a:p>
            <a:pPr marL="723900" indent="-361950" eaLnBrk="1" hangingPunct="1">
              <a:spcBef>
                <a:spcPts val="0"/>
              </a:spcBef>
              <a:spcAft>
                <a:spcPts val="1200"/>
              </a:spcAft>
              <a:buFontTx/>
              <a:buChar char="•"/>
              <a:tabLst>
                <a:tab pos="723900" algn="l"/>
              </a:tabLst>
              <a:defRPr/>
            </a:pPr>
            <a:r>
              <a:rPr lang="en-GB" dirty="0" smtClean="0"/>
              <a:t>500,000 </a:t>
            </a:r>
            <a:r>
              <a:rPr lang="en-GB" dirty="0"/>
              <a:t>people in Europe die from preventable </a:t>
            </a:r>
            <a:br>
              <a:rPr lang="en-GB" dirty="0"/>
            </a:br>
            <a:r>
              <a:rPr lang="en-GB" dirty="0"/>
              <a:t>hospital-acquired VTE every year</a:t>
            </a:r>
          </a:p>
          <a:p>
            <a:pPr marL="0" indent="0" eaLnBrk="1" hangingPunct="1">
              <a:buFont typeface="Arial" charset="0"/>
              <a:buNone/>
              <a:defRPr/>
            </a:pPr>
            <a:endParaRPr lang="en-GB" dirty="0" smtClean="0">
              <a:latin typeface="Arial" charset="0"/>
              <a:cs typeface="Arial" charset="0"/>
            </a:endParaRPr>
          </a:p>
        </p:txBody>
      </p:sp>
    </p:spTree>
    <p:extLst>
      <p:ext uri="{BB962C8B-B14F-4D97-AF65-F5344CB8AC3E}">
        <p14:creationId xmlns:p14="http://schemas.microsoft.com/office/powerpoint/2010/main" val="2119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lstStyle/>
          <a:p>
            <a:r>
              <a:rPr lang="en-US" dirty="0" smtClean="0"/>
              <a:t>A pulmonary embolism (PE) is a clinically significant obstruction of part or all of the pulmonary vascular tree, usually caused by thrombus from a distant site.</a:t>
            </a:r>
          </a:p>
          <a:p>
            <a:endParaRPr lang="en-US" dirty="0"/>
          </a:p>
        </p:txBody>
      </p:sp>
    </p:spTree>
    <p:extLst>
      <p:ext uri="{BB962C8B-B14F-4D97-AF65-F5344CB8AC3E}">
        <p14:creationId xmlns:p14="http://schemas.microsoft.com/office/powerpoint/2010/main" val="7642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Epidemiology</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buClr>
                <a:schemeClr val="accent2"/>
              </a:buClr>
            </a:pPr>
            <a:r>
              <a:rPr lang="en-IN" dirty="0" smtClean="0"/>
              <a:t>Acute PE is a relatively common cardiovascular emergency. </a:t>
            </a:r>
          </a:p>
          <a:p>
            <a:pPr>
              <a:buClr>
                <a:schemeClr val="accent2"/>
              </a:buClr>
            </a:pPr>
            <a:r>
              <a:rPr lang="en-IN" dirty="0" smtClean="0"/>
              <a:t>High mortality rate if left untreated</a:t>
            </a:r>
          </a:p>
          <a:p>
            <a:pPr>
              <a:buClr>
                <a:schemeClr val="accent2"/>
              </a:buClr>
            </a:pPr>
            <a:r>
              <a:rPr lang="en-IN" dirty="0" smtClean="0"/>
              <a:t>Clinical presentation is highly variable and non-specific</a:t>
            </a:r>
          </a:p>
          <a:p>
            <a:r>
              <a:rPr lang="en-IN" dirty="0" smtClean="0"/>
              <a:t>Globally more people die from PE than MI</a:t>
            </a:r>
          </a:p>
          <a:p>
            <a:r>
              <a:rPr lang="en-IN" dirty="0" smtClean="0"/>
              <a:t>Autopsy reports suggest it is commonly “missed” diagnosed</a:t>
            </a:r>
          </a:p>
          <a:p>
            <a:r>
              <a:rPr lang="en-IN" dirty="0" smtClean="0"/>
              <a:t>Highest incidence in hospitalized patients</a:t>
            </a:r>
          </a:p>
          <a:p>
            <a:pPr>
              <a:buNone/>
            </a:pPr>
            <a:endParaRPr lang="en-IN" dirty="0" smtClean="0"/>
          </a:p>
          <a:p>
            <a:endParaRPr lang="en-US" dirty="0"/>
          </a:p>
        </p:txBody>
      </p:sp>
    </p:spTree>
    <p:extLst>
      <p:ext uri="{BB962C8B-B14F-4D97-AF65-F5344CB8AC3E}">
        <p14:creationId xmlns:p14="http://schemas.microsoft.com/office/powerpoint/2010/main" val="1159870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440362"/>
          </a:xfrm>
        </p:spPr>
        <p:txBody>
          <a:bodyPr/>
          <a:lstStyle/>
          <a:p>
            <a:r>
              <a:rPr lang="en-US" sz="5400" b="1" dirty="0" smtClean="0"/>
              <a:t>Pathophysiology</a:t>
            </a:r>
            <a:endParaRPr lang="en-US" sz="5400" b="1" dirty="0"/>
          </a:p>
        </p:txBody>
      </p:sp>
    </p:spTree>
    <p:extLst>
      <p:ext uri="{BB962C8B-B14F-4D97-AF65-F5344CB8AC3E}">
        <p14:creationId xmlns:p14="http://schemas.microsoft.com/office/powerpoint/2010/main" val="7270860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defRPr/>
            </a:pPr>
            <a:r>
              <a:rPr lang="en-IN" b="1" dirty="0" smtClean="0">
                <a:solidFill>
                  <a:schemeClr val="accent2"/>
                </a:solidFill>
              </a:rPr>
              <a:t>         </a:t>
            </a:r>
            <a:endParaRPr lang="en-IN" b="1" dirty="0">
              <a:solidFill>
                <a:schemeClr val="accent2"/>
              </a:solidFill>
            </a:endParaRPr>
          </a:p>
        </p:txBody>
      </p:sp>
      <p:sp>
        <p:nvSpPr>
          <p:cNvPr id="6" name="Content Placeholder 5"/>
          <p:cNvSpPr>
            <a:spLocks noGrp="1"/>
          </p:cNvSpPr>
          <p:nvPr>
            <p:ph idx="4294967295"/>
          </p:nvPr>
        </p:nvSpPr>
        <p:spPr>
          <a:xfrm>
            <a:off x="611188" y="1376363"/>
            <a:ext cx="7772400" cy="4114800"/>
          </a:xfrm>
        </p:spPr>
        <p:txBody>
          <a:bodyPr>
            <a:normAutofit lnSpcReduction="10000"/>
          </a:bodyPr>
          <a:lstStyle/>
          <a:p>
            <a:pPr>
              <a:buClr>
                <a:srgbClr val="FFFF00"/>
              </a:buClr>
              <a:defRPr/>
            </a:pPr>
            <a:r>
              <a:rPr lang="en-IN" dirty="0" smtClean="0"/>
              <a:t>90-95% of pulmonary emboli originate in the deep venous system of the lower extremities</a:t>
            </a:r>
          </a:p>
          <a:p>
            <a:pPr>
              <a:buClr>
                <a:srgbClr val="FFFF00"/>
              </a:buClr>
              <a:defRPr/>
            </a:pPr>
            <a:r>
              <a:rPr lang="en-IN" dirty="0" smtClean="0"/>
              <a:t>Other rare locations include</a:t>
            </a:r>
          </a:p>
          <a:p>
            <a:pPr>
              <a:buClr>
                <a:srgbClr val="FFFF00"/>
              </a:buClr>
              <a:buFont typeface="Wingdings" pitchFamily="2" charset="2"/>
              <a:buChar char="Ø"/>
              <a:defRPr/>
            </a:pPr>
            <a:r>
              <a:rPr lang="en-IN" dirty="0" smtClean="0"/>
              <a:t>Uterine and prostatic veins</a:t>
            </a:r>
          </a:p>
          <a:p>
            <a:pPr>
              <a:buClr>
                <a:srgbClr val="FFFF00"/>
              </a:buClr>
              <a:buFont typeface="Wingdings" pitchFamily="2" charset="2"/>
              <a:buChar char="Ø"/>
              <a:defRPr/>
            </a:pPr>
            <a:r>
              <a:rPr lang="en-IN" dirty="0" smtClean="0"/>
              <a:t>Upper extremities</a:t>
            </a:r>
          </a:p>
          <a:p>
            <a:pPr>
              <a:buClr>
                <a:srgbClr val="FFFF00"/>
              </a:buClr>
              <a:buFont typeface="Wingdings" pitchFamily="2" charset="2"/>
              <a:buChar char="Ø"/>
              <a:defRPr/>
            </a:pPr>
            <a:r>
              <a:rPr lang="en-IN" dirty="0" smtClean="0"/>
              <a:t>Renal veins</a:t>
            </a:r>
          </a:p>
          <a:p>
            <a:pPr>
              <a:buClr>
                <a:srgbClr val="FFFF00"/>
              </a:buClr>
              <a:buFont typeface="Wingdings" pitchFamily="2" charset="2"/>
              <a:buChar char="Ø"/>
              <a:defRPr/>
            </a:pPr>
            <a:r>
              <a:rPr lang="en-IN" dirty="0" smtClean="0"/>
              <a:t>Right side of the heart</a:t>
            </a:r>
          </a:p>
          <a:p>
            <a:pPr marL="0" indent="0">
              <a:buFont typeface="Wingdings" pitchFamily="2" charset="2"/>
              <a:buNone/>
              <a:defRPr/>
            </a:pPr>
            <a:endParaRPr lang="en-IN" dirty="0"/>
          </a:p>
        </p:txBody>
      </p:sp>
      <p:sp>
        <p:nvSpPr>
          <p:cNvPr id="2" name="Rectangle 1"/>
          <p:cNvSpPr/>
          <p:nvPr/>
        </p:nvSpPr>
        <p:spPr>
          <a:xfrm>
            <a:off x="6180138" y="6488113"/>
            <a:ext cx="2867025" cy="369887"/>
          </a:xfrm>
          <a:prstGeom prst="rect">
            <a:avLst/>
          </a:prstGeom>
        </p:spPr>
        <p:txBody>
          <a:bodyPr wrap="none">
            <a:spAutoFit/>
          </a:bodyPr>
          <a:lstStyle/>
          <a:p>
            <a:pPr>
              <a:defRPr/>
            </a:pPr>
            <a:r>
              <a:rPr lang="en-IN" b="1" dirty="0">
                <a:solidFill>
                  <a:srgbClr val="C0504D"/>
                </a:solidFill>
              </a:rPr>
              <a:t>Circulation 2003;17:122-30</a:t>
            </a:r>
          </a:p>
        </p:txBody>
      </p:sp>
    </p:spTree>
    <p:extLst>
      <p:ext uri="{BB962C8B-B14F-4D97-AF65-F5344CB8AC3E}">
        <p14:creationId xmlns:p14="http://schemas.microsoft.com/office/powerpoint/2010/main" val="236949589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Mechanism of thrombosis</a:t>
            </a:r>
            <a:endParaRPr lang="ar-EG" b="1" dirty="0"/>
          </a:p>
        </p:txBody>
      </p:sp>
      <p:sp>
        <p:nvSpPr>
          <p:cNvPr id="3" name="Subtitle 2"/>
          <p:cNvSpPr>
            <a:spLocks noGrp="1"/>
          </p:cNvSpPr>
          <p:nvPr>
            <p:ph type="subTitle" idx="1"/>
          </p:nvPr>
        </p:nvSpPr>
        <p:spPr/>
        <p:txBody>
          <a:bodyPr/>
          <a:lstStyle/>
          <a:p>
            <a:endParaRPr lang="ar-EG"/>
          </a:p>
        </p:txBody>
      </p:sp>
    </p:spTree>
    <p:extLst>
      <p:ext uri="{BB962C8B-B14F-4D97-AF65-F5344CB8AC3E}">
        <p14:creationId xmlns:p14="http://schemas.microsoft.com/office/powerpoint/2010/main" val="15027008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normAutofit/>
          </a:bodyPr>
          <a:lstStyle/>
          <a:p>
            <a:r>
              <a:rPr lang="en-US" sz="4800" b="1" dirty="0" smtClean="0"/>
              <a:t>Risk factors</a:t>
            </a:r>
            <a:endParaRPr lang="en-US" sz="4800" b="1" dirty="0"/>
          </a:p>
        </p:txBody>
      </p:sp>
      <p:sp>
        <p:nvSpPr>
          <p:cNvPr id="3" name="Content Placeholder 2"/>
          <p:cNvSpPr>
            <a:spLocks noGrp="1"/>
          </p:cNvSpPr>
          <p:nvPr>
            <p:ph idx="1"/>
          </p:nvPr>
        </p:nvSpPr>
        <p:spPr>
          <a:xfrm>
            <a:off x="457200" y="2743200"/>
            <a:ext cx="8229600" cy="3382963"/>
          </a:xfrm>
        </p:spPr>
        <p:txBody>
          <a:bodyPr/>
          <a:lstStyle/>
          <a:p>
            <a:r>
              <a:rPr lang="en-US" b="1" dirty="0" smtClean="0"/>
              <a:t>Risk factors can be divided into major and minor factors. This division is important for an assessment of clinical probability.</a:t>
            </a:r>
          </a:p>
          <a:p>
            <a:endParaRPr lang="en-US" dirty="0"/>
          </a:p>
        </p:txBody>
      </p:sp>
    </p:spTree>
    <p:extLst>
      <p:ext uri="{BB962C8B-B14F-4D97-AF65-F5344CB8AC3E}">
        <p14:creationId xmlns:p14="http://schemas.microsoft.com/office/powerpoint/2010/main" val="4042112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Finish113">
  <a:themeElements>
    <a:clrScheme name="">
      <a:dk1>
        <a:srgbClr val="333333"/>
      </a:dk1>
      <a:lt1>
        <a:srgbClr val="FFFFFF"/>
      </a:lt1>
      <a:dk2>
        <a:srgbClr val="0000CC"/>
      </a:dk2>
      <a:lt2>
        <a:srgbClr val="FFFFFF"/>
      </a:lt2>
      <a:accent1>
        <a:srgbClr val="DDDDDD"/>
      </a:accent1>
      <a:accent2>
        <a:srgbClr val="9900CC"/>
      </a:accent2>
      <a:accent3>
        <a:srgbClr val="AAAAE2"/>
      </a:accent3>
      <a:accent4>
        <a:srgbClr val="DADADA"/>
      </a:accent4>
      <a:accent5>
        <a:srgbClr val="EBEBEB"/>
      </a:accent5>
      <a:accent6>
        <a:srgbClr val="8A00B9"/>
      </a:accent6>
      <a:hlink>
        <a:srgbClr val="FF00FF"/>
      </a:hlink>
      <a:folHlink>
        <a:srgbClr val="00C6EE"/>
      </a:folHlink>
    </a:clrScheme>
    <a:fontScheme name="PowerFinish113">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owerFinish113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werFinish113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Finish113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Finish113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Finish113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Finish113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werFinish113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owerFinish113 8">
        <a:dk1>
          <a:srgbClr val="FFFFFF"/>
        </a:dk1>
        <a:lt1>
          <a:srgbClr val="FFFFFF"/>
        </a:lt1>
        <a:dk2>
          <a:srgbClr val="FFFFFF"/>
        </a:dk2>
        <a:lt2>
          <a:srgbClr val="333333"/>
        </a:lt2>
        <a:accent1>
          <a:srgbClr val="DDDDDD"/>
        </a:accent1>
        <a:accent2>
          <a:srgbClr val="808080"/>
        </a:accent2>
        <a:accent3>
          <a:srgbClr val="FFFFFF"/>
        </a:accent3>
        <a:accent4>
          <a:srgbClr val="DADADA"/>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679</Words>
  <Application>Microsoft Office PowerPoint</Application>
  <PresentationFormat>On-screen Show (4:3)</PresentationFormat>
  <Paragraphs>102</Paragraphs>
  <Slides>16</Slides>
  <Notes>4</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PowerFinish113</vt:lpstr>
      <vt:lpstr>1_Office Theme</vt:lpstr>
      <vt:lpstr>Pixel</vt:lpstr>
      <vt:lpstr>PowerPoint Presentation</vt:lpstr>
      <vt:lpstr>Pulmonary Embolism</vt:lpstr>
      <vt:lpstr>Background</vt:lpstr>
      <vt:lpstr>Definition</vt:lpstr>
      <vt:lpstr>Epidemiology </vt:lpstr>
      <vt:lpstr>Pathophysiology</vt:lpstr>
      <vt:lpstr>         </vt:lpstr>
      <vt:lpstr>Mechanism of thrombosis</vt:lpstr>
      <vt:lpstr>Risk factors</vt:lpstr>
      <vt:lpstr>PowerPoint Presentation</vt:lpstr>
      <vt:lpstr>PE, Clinical Features</vt:lpstr>
      <vt:lpstr>Clinical Features </vt:lpstr>
      <vt:lpstr>Clinical Diagnosis of PE</vt:lpstr>
      <vt:lpstr>Diagnosis-Probability Assessment</vt:lpstr>
      <vt:lpstr>Diagnostic Test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ALBOSTAN</dc:creator>
  <cp:lastModifiedBy>ALBOSTAN</cp:lastModifiedBy>
  <cp:revision>1</cp:revision>
  <dcterms:created xsi:type="dcterms:W3CDTF">2006-08-16T00:00:00Z</dcterms:created>
  <dcterms:modified xsi:type="dcterms:W3CDTF">2018-09-10T19:36:07Z</dcterms:modified>
</cp:coreProperties>
</file>